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08" r:id="rId2"/>
    <p:sldId id="304" r:id="rId3"/>
    <p:sldId id="309" r:id="rId4"/>
    <p:sldId id="263" r:id="rId5"/>
    <p:sldId id="288" r:id="rId6"/>
    <p:sldId id="282" r:id="rId7"/>
    <p:sldId id="310" r:id="rId8"/>
    <p:sldId id="311" r:id="rId9"/>
    <p:sldId id="312" r:id="rId10"/>
    <p:sldId id="314" r:id="rId11"/>
    <p:sldId id="313" r:id="rId12"/>
    <p:sldId id="315" r:id="rId13"/>
    <p:sldId id="285" r:id="rId14"/>
    <p:sldId id="320" r:id="rId15"/>
    <p:sldId id="316" r:id="rId16"/>
    <p:sldId id="317" r:id="rId17"/>
    <p:sldId id="318" r:id="rId18"/>
    <p:sldId id="319" r:id="rId19"/>
    <p:sldId id="322" r:id="rId20"/>
    <p:sldId id="321" r:id="rId21"/>
    <p:sldId id="325" r:id="rId22"/>
    <p:sldId id="324" r:id="rId23"/>
    <p:sldId id="323" r:id="rId24"/>
    <p:sldId id="330" r:id="rId25"/>
    <p:sldId id="329" r:id="rId26"/>
    <p:sldId id="328" r:id="rId27"/>
    <p:sldId id="327" r:id="rId28"/>
    <p:sldId id="259" r:id="rId2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68BEEE-AD8A-434C-A470-FC37F72AF127}" type="datetimeFigureOut">
              <a:rPr lang="it-IT" smtClean="0"/>
              <a:pPr/>
              <a:t>12/11/2021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4F66BF-7CB3-4943-9CC1-A09723963836}"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9"/>
          <p:cNvSpPr>
            <a:spLocks noGrp="1" noChangeArrowheads="1"/>
          </p:cNvSpPr>
          <p:nvPr>
            <p:ph type="sldNum" sz="quarter"/>
          </p:nvPr>
        </p:nvSpPr>
        <p:spPr>
          <a:noFill/>
          <a:ln/>
        </p:spPr>
        <p:txBody>
          <a:bodyPr/>
          <a:lstStyle/>
          <a:p>
            <a:fld id="{8F618D4A-6425-4E86-B368-2CCCFB7857E6}" type="slidenum">
              <a:rPr lang="it-IT" smtClean="0"/>
              <a:pPr/>
              <a:t>1</a:t>
            </a:fld>
            <a:endParaRPr lang="it-IT" smtClean="0"/>
          </a:p>
        </p:txBody>
      </p:sp>
      <p:sp>
        <p:nvSpPr>
          <p:cNvPr id="28675" name="Text Box 1"/>
          <p:cNvSpPr txBox="1">
            <a:spLocks noChangeArrowheads="1"/>
          </p:cNvSpPr>
          <p:nvPr/>
        </p:nvSpPr>
        <p:spPr bwMode="auto">
          <a:xfrm>
            <a:off x="3884613" y="8685213"/>
            <a:ext cx="2925762" cy="411162"/>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6D10BB7-456E-4CA2-8256-FF2852A55A97}" type="slidenum">
              <a:rPr lang="it-IT" sz="1200">
                <a:solidFill>
                  <a:srgbClr val="000000"/>
                </a:solidFill>
                <a:latin typeface="Times New Roman" pitchFamily="16" charset="0"/>
                <a:cs typeface="Arial Unicode MS"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it-IT" sz="1200">
              <a:solidFill>
                <a:srgbClr val="000000"/>
              </a:solidFill>
              <a:latin typeface="Times New Roman" pitchFamily="16" charset="0"/>
              <a:cs typeface="Arial Unicode MS" charset="0"/>
            </a:endParaRPr>
          </a:p>
        </p:txBody>
      </p:sp>
      <p:sp>
        <p:nvSpPr>
          <p:cNvPr id="28676" name="Text Box 2"/>
          <p:cNvSpPr txBox="1">
            <a:spLocks noChangeArrowheads="1"/>
          </p:cNvSpPr>
          <p:nvPr/>
        </p:nvSpPr>
        <p:spPr bwMode="auto">
          <a:xfrm>
            <a:off x="3884613" y="8685213"/>
            <a:ext cx="2916237" cy="401637"/>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2D95AC4-5304-480F-B6A1-96D36C739FF2}" type="slidenum">
              <a:rPr lang="it-IT" sz="1200">
                <a:solidFill>
                  <a:srgbClr val="000000"/>
                </a:solidFill>
                <a:latin typeface="Times New Roman" pitchFamily="16" charset="0"/>
                <a:cs typeface="Arial Unicode MS"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it-IT" sz="1200">
              <a:solidFill>
                <a:srgbClr val="000000"/>
              </a:solidFill>
              <a:latin typeface="Times New Roman" pitchFamily="16" charset="0"/>
              <a:cs typeface="Arial Unicode MS" charset="0"/>
            </a:endParaRPr>
          </a:p>
        </p:txBody>
      </p:sp>
      <p:sp>
        <p:nvSpPr>
          <p:cNvPr id="28677" name="Text Box 3"/>
          <p:cNvSpPr txBox="1">
            <a:spLocks noChangeArrowheads="1"/>
          </p:cNvSpPr>
          <p:nvPr/>
        </p:nvSpPr>
        <p:spPr bwMode="auto">
          <a:xfrm>
            <a:off x="3884613" y="8685213"/>
            <a:ext cx="2917825" cy="403225"/>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C6A1A23-3F8B-453A-97B7-139CBA31321F}" type="slidenum">
              <a:rPr lang="it-IT" sz="1200">
                <a:solidFill>
                  <a:srgbClr val="000000"/>
                </a:solidFill>
                <a:latin typeface="Times New Roman" pitchFamily="16" charset="0"/>
                <a:cs typeface="Arial Unicode MS"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it-IT" sz="1200">
              <a:solidFill>
                <a:srgbClr val="000000"/>
              </a:solidFill>
              <a:latin typeface="Times New Roman" pitchFamily="16" charset="0"/>
              <a:cs typeface="Arial Unicode MS" charset="0"/>
            </a:endParaRPr>
          </a:p>
        </p:txBody>
      </p:sp>
      <p:sp>
        <p:nvSpPr>
          <p:cNvPr id="28678" name="Text Box 4"/>
          <p:cNvSpPr txBox="1">
            <a:spLocks noChangeArrowheads="1"/>
          </p:cNvSpPr>
          <p:nvPr/>
        </p:nvSpPr>
        <p:spPr bwMode="auto">
          <a:xfrm>
            <a:off x="3884613" y="8685213"/>
            <a:ext cx="2919412" cy="404812"/>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0D803A4-D4ED-42DF-AD6B-142817E424C1}" type="slidenum">
              <a:rPr lang="it-IT" sz="1200">
                <a:solidFill>
                  <a:srgbClr val="000000"/>
                </a:solidFill>
                <a:latin typeface="Times New Roman" pitchFamily="16" charset="0"/>
                <a:cs typeface="Arial Unicode MS"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it-IT" sz="1200">
              <a:solidFill>
                <a:srgbClr val="000000"/>
              </a:solidFill>
              <a:latin typeface="Times New Roman" pitchFamily="16" charset="0"/>
              <a:cs typeface="Arial Unicode MS" charset="0"/>
            </a:endParaRPr>
          </a:p>
        </p:txBody>
      </p:sp>
      <p:sp>
        <p:nvSpPr>
          <p:cNvPr id="28679" name="Text Box 5"/>
          <p:cNvSpPr txBox="1">
            <a:spLocks noChangeArrowheads="1"/>
          </p:cNvSpPr>
          <p:nvPr/>
        </p:nvSpPr>
        <p:spPr bwMode="auto">
          <a:xfrm>
            <a:off x="3884613" y="8685213"/>
            <a:ext cx="2921000" cy="406400"/>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26F902A-1291-4EC0-84DF-B550BFEB5677}" type="slidenum">
              <a:rPr lang="it-IT" sz="1200">
                <a:solidFill>
                  <a:srgbClr val="000000"/>
                </a:solidFill>
                <a:latin typeface="Times New Roman" pitchFamily="16" charset="0"/>
                <a:cs typeface="Arial Unicode MS"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it-IT" sz="1200">
              <a:solidFill>
                <a:srgbClr val="000000"/>
              </a:solidFill>
              <a:latin typeface="Times New Roman" pitchFamily="16" charset="0"/>
              <a:cs typeface="Arial Unicode MS" charset="0"/>
            </a:endParaRPr>
          </a:p>
        </p:txBody>
      </p:sp>
      <p:sp>
        <p:nvSpPr>
          <p:cNvPr id="28680" name="Text Box 6"/>
          <p:cNvSpPr txBox="1">
            <a:spLocks noChangeArrowheads="1"/>
          </p:cNvSpPr>
          <p:nvPr/>
        </p:nvSpPr>
        <p:spPr bwMode="auto">
          <a:xfrm>
            <a:off x="3884613" y="8685213"/>
            <a:ext cx="2922587" cy="407987"/>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AD7B561-E285-4B44-82D0-7E5776E11109}" type="slidenum">
              <a:rPr lang="it-IT" sz="1200">
                <a:solidFill>
                  <a:srgbClr val="000000"/>
                </a:solidFill>
                <a:latin typeface="Times New Roman" pitchFamily="16" charset="0"/>
                <a:cs typeface="Arial Unicode MS"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it-IT" sz="1200">
              <a:solidFill>
                <a:srgbClr val="000000"/>
              </a:solidFill>
              <a:latin typeface="Times New Roman" pitchFamily="16" charset="0"/>
              <a:cs typeface="Arial Unicode MS" charset="0"/>
            </a:endParaRPr>
          </a:p>
        </p:txBody>
      </p:sp>
      <p:sp>
        <p:nvSpPr>
          <p:cNvPr id="28681" name="Text Box 7"/>
          <p:cNvSpPr txBox="1">
            <a:spLocks noChangeArrowheads="1"/>
          </p:cNvSpPr>
          <p:nvPr/>
        </p:nvSpPr>
        <p:spPr bwMode="auto">
          <a:xfrm>
            <a:off x="3884613" y="8685213"/>
            <a:ext cx="2924175" cy="409575"/>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6751478A-73B3-4538-A721-84C0F110FC71}" type="slidenum">
              <a:rPr lang="it-IT" sz="1200">
                <a:solidFill>
                  <a:srgbClr val="000000"/>
                </a:solidFill>
                <a:latin typeface="Times New Roman" pitchFamily="16" charset="0"/>
                <a:cs typeface="Arial Unicode MS"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it-IT" sz="1200">
              <a:solidFill>
                <a:srgbClr val="000000"/>
              </a:solidFill>
              <a:latin typeface="Times New Roman" pitchFamily="16" charset="0"/>
              <a:cs typeface="Arial Unicode MS" charset="0"/>
            </a:endParaRPr>
          </a:p>
        </p:txBody>
      </p:sp>
      <p:sp>
        <p:nvSpPr>
          <p:cNvPr id="28682" name="Text Box 8"/>
          <p:cNvSpPr txBox="1">
            <a:spLocks noChangeArrowheads="1"/>
          </p:cNvSpPr>
          <p:nvPr/>
        </p:nvSpPr>
        <p:spPr bwMode="auto">
          <a:xfrm>
            <a:off x="3884613" y="8685213"/>
            <a:ext cx="2925762" cy="411162"/>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BCD2CD4-E3FB-4DDB-81A3-575E9FA4D09F}" type="slidenum">
              <a:rPr lang="it-IT" sz="1200">
                <a:solidFill>
                  <a:srgbClr val="000000"/>
                </a:solidFill>
                <a:latin typeface="Times New Roman" pitchFamily="16" charset="0"/>
                <a:cs typeface="Arial Unicode MS"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it-IT" sz="1200">
              <a:solidFill>
                <a:srgbClr val="000000"/>
              </a:solidFill>
              <a:latin typeface="Times New Roman" pitchFamily="16" charset="0"/>
              <a:cs typeface="Arial Unicode MS" charset="0"/>
            </a:endParaRPr>
          </a:p>
        </p:txBody>
      </p:sp>
      <p:sp>
        <p:nvSpPr>
          <p:cNvPr id="28683" name="Text Box 9"/>
          <p:cNvSpPr txBox="1">
            <a:spLocks noChangeArrowheads="1"/>
          </p:cNvSpPr>
          <p:nvPr/>
        </p:nvSpPr>
        <p:spPr bwMode="auto">
          <a:xfrm>
            <a:off x="3884613" y="8685213"/>
            <a:ext cx="2927350" cy="412750"/>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A776E0E-661B-41FE-8520-92B65E5A06F5}" type="slidenum">
              <a:rPr lang="it-IT" sz="1200">
                <a:solidFill>
                  <a:srgbClr val="000000"/>
                </a:solidFill>
                <a:latin typeface="Times New Roman" pitchFamily="16" charset="0"/>
                <a:cs typeface="Arial Unicode MS"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it-IT" sz="1200">
              <a:solidFill>
                <a:srgbClr val="000000"/>
              </a:solidFill>
              <a:latin typeface="Times New Roman" pitchFamily="16" charset="0"/>
              <a:cs typeface="Arial Unicode MS" charset="0"/>
            </a:endParaRPr>
          </a:p>
        </p:txBody>
      </p:sp>
      <p:sp>
        <p:nvSpPr>
          <p:cNvPr id="28684" name="Text Box 10"/>
          <p:cNvSpPr txBox="1">
            <a:spLocks noChangeArrowheads="1"/>
          </p:cNvSpPr>
          <p:nvPr/>
        </p:nvSpPr>
        <p:spPr bwMode="auto">
          <a:xfrm>
            <a:off x="3884613" y="8685213"/>
            <a:ext cx="2928937" cy="414337"/>
          </a:xfrm>
          <a:prstGeom prst="rect">
            <a:avLst/>
          </a:prstGeom>
          <a:noFill/>
          <a:ln w="9525">
            <a:noFill/>
            <a:round/>
            <a:headEnd/>
            <a:tailEnd/>
          </a:ln>
        </p:spPr>
        <p:txBody>
          <a:bodyPr lIns="90000" tIns="46800" rIns="90000" bIns="46800" anchor="b"/>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1483F5B-548A-42C7-9AB5-D9926BD18643}" type="slidenum">
              <a:rPr lang="it-IT" sz="1200">
                <a:solidFill>
                  <a:srgbClr val="000000"/>
                </a:solidFill>
                <a:latin typeface="Times New Roman" pitchFamily="16" charset="0"/>
                <a:cs typeface="Arial Unicode MS"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it-IT" sz="1200">
              <a:solidFill>
                <a:srgbClr val="000000"/>
              </a:solidFill>
              <a:latin typeface="Times New Roman" pitchFamily="16" charset="0"/>
              <a:cs typeface="Arial Unicode MS" charset="0"/>
            </a:endParaRPr>
          </a:p>
        </p:txBody>
      </p:sp>
      <p:sp>
        <p:nvSpPr>
          <p:cNvPr id="28685" name="Rectangle 11"/>
          <p:cNvSpPr>
            <a:spLocks noGrp="1" noRot="1" noChangeAspect="1" noChangeArrowheads="1" noTextEdit="1"/>
          </p:cNvSpPr>
          <p:nvPr>
            <p:ph type="sldImg"/>
          </p:nvPr>
        </p:nvSpPr>
        <p:spPr>
          <a:xfrm>
            <a:off x="1143000" y="685800"/>
            <a:ext cx="4572000" cy="3429000"/>
          </a:xfrm>
          <a:ln/>
        </p:spPr>
      </p:sp>
      <p:sp>
        <p:nvSpPr>
          <p:cNvPr id="28686" name="Rectangle 12"/>
          <p:cNvSpPr>
            <a:spLocks noGrp="1" noChangeArrowheads="1"/>
          </p:cNvSpPr>
          <p:nvPr>
            <p:ph type="body" idx="1"/>
          </p:nvPr>
        </p:nvSpPr>
        <p:spPr>
          <a:xfrm>
            <a:off x="685800" y="4343400"/>
            <a:ext cx="5486400" cy="4114800"/>
          </a:xfrm>
          <a:noFill/>
          <a:ln/>
        </p:spPr>
        <p:txBody>
          <a:bodyPr wrap="none" anchor="ctr"/>
          <a:lstStyle/>
          <a:p>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ADB97FB-30DB-4EA0-9F70-6BCDDCFAB74B}" type="datetime1">
              <a:rPr lang="it-IT" smtClean="0"/>
              <a:pPr/>
              <a:t>12/11/2021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4206EC5-AC42-4891-A646-D28A663F9314}"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D968B5B-A06D-4AC1-95FF-97BCF776D21F}" type="datetime1">
              <a:rPr lang="it-IT" smtClean="0"/>
              <a:pPr/>
              <a:t>12/11/2021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4206EC5-AC42-4891-A646-D28A663F9314}"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90D9B24-3F51-4F3F-B98E-9FFF36E33561}" type="datetime1">
              <a:rPr lang="it-IT" smtClean="0"/>
              <a:pPr/>
              <a:t>12/11/2021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4206EC5-AC42-4891-A646-D28A663F9314}"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88AD939-E1FE-4737-9BAC-1BA1A535159C}" type="datetime1">
              <a:rPr lang="it-IT" smtClean="0"/>
              <a:pPr/>
              <a:t>12/11/2021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4206EC5-AC42-4891-A646-D28A663F9314}"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73704DC-9E3A-4777-A5DF-3E82A9158FE7}" type="datetime1">
              <a:rPr lang="it-IT" smtClean="0"/>
              <a:pPr/>
              <a:t>12/11/2021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4206EC5-AC42-4891-A646-D28A663F9314}"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8FD7544-B0A1-4D42-807A-92471FF891C7}" type="datetime1">
              <a:rPr lang="it-IT" smtClean="0"/>
              <a:pPr/>
              <a:t>12/11/2021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4206EC5-AC42-4891-A646-D28A663F9314}"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E2D7B7E-8D50-4B7B-A404-51CE16831AC2}" type="datetime1">
              <a:rPr lang="it-IT" smtClean="0"/>
              <a:pPr/>
              <a:t>12/11/2021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4206EC5-AC42-4891-A646-D28A663F9314}"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0F2985D-3C15-4D78-972C-4B581E4675E8}" type="datetime1">
              <a:rPr lang="it-IT" smtClean="0"/>
              <a:pPr/>
              <a:t>12/11/2021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4206EC5-AC42-4891-A646-D28A663F9314}"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2716460-1D01-4958-9DCD-6002BC033070}" type="datetime1">
              <a:rPr lang="it-IT" smtClean="0"/>
              <a:pPr/>
              <a:t>12/11/2021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4206EC5-AC42-4891-A646-D28A663F9314}"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5D50D03-3BD8-478A-A8C2-E9EE076C22B6}" type="datetime1">
              <a:rPr lang="it-IT" smtClean="0"/>
              <a:pPr/>
              <a:t>12/11/2021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4206EC5-AC42-4891-A646-D28A663F9314}"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8C50482-CF56-4388-92F4-0BB1B71BC16A}" type="datetime1">
              <a:rPr lang="it-IT" smtClean="0"/>
              <a:pPr/>
              <a:t>12/11/2021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4206EC5-AC42-4891-A646-D28A663F9314}"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15238-4A60-4BEF-B234-1FE682AA6E62}" type="datetime1">
              <a:rPr lang="it-IT" smtClean="0"/>
              <a:pPr/>
              <a:t>12/11/2021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06EC5-AC42-4891-A646-D28A663F9314}"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8.jpeg"/><Relationship Id="rId5" Type="http://schemas.openxmlformats.org/officeDocument/2006/relationships/image" Target="../media/image2.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xml"/><Relationship Id="rId7" Type="http://schemas.openxmlformats.org/officeDocument/2006/relationships/image" Target="../media/image2.jpeg"/><Relationship Id="rId2" Type="http://schemas.openxmlformats.org/officeDocument/2006/relationships/video" Target="file:///C:\Users\Utente\Desktop\Archivi\Regione%20Sargegna\Formazione%20Comune%20di%20Cagliari%202021\La%20leggenda%20del%20pianista%20sull'oceano.mp4" TargetMode="External"/><Relationship Id="rId1" Type="http://schemas.openxmlformats.org/officeDocument/2006/relationships/tags" Target="../tags/tag13.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image" Target="../media/image2.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6.jpeg"/><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1.png"/><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2.jpeg"/><Relationship Id="rId5"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755650" y="404813"/>
            <a:ext cx="8050213" cy="2014537"/>
          </a:xfrm>
          <a:prstGeom prst="rect">
            <a:avLst/>
          </a:prstGeom>
          <a:noFill/>
          <a:ln w="9525">
            <a:noFill/>
            <a:round/>
            <a:headEnd/>
            <a:tailEnd/>
          </a:ln>
        </p:spPr>
        <p:txBody>
          <a:bodyPr wrap="none" anchor="ctr"/>
          <a:lstStyle/>
          <a:p>
            <a:endParaRPr lang="it-IT"/>
          </a:p>
        </p:txBody>
      </p:sp>
      <p:sp>
        <p:nvSpPr>
          <p:cNvPr id="6150" name="Rectangle 5"/>
          <p:cNvSpPr>
            <a:spLocks noChangeArrowheads="1"/>
          </p:cNvSpPr>
          <p:nvPr/>
        </p:nvSpPr>
        <p:spPr bwMode="auto">
          <a:xfrm>
            <a:off x="4687911" y="1835756"/>
            <a:ext cx="4170369" cy="593112"/>
          </a:xfrm>
          <a:prstGeom prst="rect">
            <a:avLst/>
          </a:prstGeom>
          <a:noFill/>
          <a:ln w="9525">
            <a:noFill/>
            <a:round/>
            <a:headEnd/>
            <a:tailEnd/>
          </a:ln>
        </p:spPr>
        <p:txBody>
          <a:bodyPr wrap="square" lIns="90000" tIns="46800" rIns="90000" bIns="46800">
            <a:spAutoFit/>
          </a:bodyPr>
          <a:lstStyle/>
          <a:p>
            <a:pPr>
              <a:lnSpc>
                <a:spcPct val="9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600" b="1" i="1" dirty="0" smtClean="0">
                <a:solidFill>
                  <a:srgbClr val="003366"/>
                </a:solidFill>
                <a:latin typeface="Times New Roman" pitchFamily="16" charset="0"/>
              </a:rPr>
              <a:t>Conversazione con:</a:t>
            </a:r>
            <a:endParaRPr lang="en-US" sz="2000" b="1" dirty="0">
              <a:solidFill>
                <a:srgbClr val="003366"/>
              </a:solidFill>
              <a:latin typeface="Times New Roman" pitchFamily="16" charset="0"/>
            </a:endParaRPr>
          </a:p>
        </p:txBody>
      </p:sp>
      <p:sp>
        <p:nvSpPr>
          <p:cNvPr id="6151" name="Text Box 6"/>
          <p:cNvSpPr txBox="1">
            <a:spLocks noChangeArrowheads="1"/>
          </p:cNvSpPr>
          <p:nvPr/>
        </p:nvSpPr>
        <p:spPr bwMode="auto">
          <a:xfrm>
            <a:off x="4714876" y="2714620"/>
            <a:ext cx="4429124" cy="3143272"/>
          </a:xfrm>
          <a:prstGeom prst="rect">
            <a:avLst/>
          </a:prstGeom>
          <a:noFill/>
          <a:ln w="9525">
            <a:noFill/>
            <a:round/>
            <a:headEnd/>
            <a:tailEnd/>
          </a:ln>
        </p:spPr>
        <p:txBody>
          <a:bodyPr lIns="90000" tIns="45000" rIns="90000" bIns="45000"/>
          <a:lstStyle/>
          <a:p>
            <a:pPr>
              <a:spcBef>
                <a:spcPts val="7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200" b="1" dirty="0" smtClean="0"/>
              <a:t>Sergio BINI</a:t>
            </a:r>
          </a:p>
          <a:p>
            <a:pPr>
              <a:spcBef>
                <a:spcPts val="7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200" i="1" dirty="0" smtClean="0"/>
              <a:t>Presidente di AICQ Centro Insulare e</a:t>
            </a:r>
          </a:p>
          <a:p>
            <a:pPr>
              <a:spcBef>
                <a:spcPts val="7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200" i="1" dirty="0" smtClean="0"/>
              <a:t>di  Progetto Qualità 2000 srl</a:t>
            </a:r>
            <a:endParaRPr lang="it-IT" sz="2200" i="1" dirty="0"/>
          </a:p>
          <a:p>
            <a:pPr>
              <a:spcBef>
                <a:spcPts val="7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200" b="1" dirty="0" smtClean="0"/>
              <a:t>Paolo GENTILE</a:t>
            </a:r>
          </a:p>
          <a:p>
            <a:pPr>
              <a:spcBef>
                <a:spcPts val="7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200" i="1" dirty="0" smtClean="0"/>
              <a:t>Sociologo del lavoro</a:t>
            </a:r>
          </a:p>
          <a:p>
            <a:pPr>
              <a:spcBef>
                <a:spcPts val="7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200" i="1" dirty="0" smtClean="0"/>
              <a:t>RS-ERGONOMIA</a:t>
            </a:r>
            <a:endParaRPr lang="it-IT" sz="2200" i="1" dirty="0"/>
          </a:p>
        </p:txBody>
      </p:sp>
      <p:pic>
        <p:nvPicPr>
          <p:cNvPr id="1026" name="Picture 2"/>
          <p:cNvPicPr>
            <a:picLocks noChangeAspect="1" noChangeArrowheads="1"/>
          </p:cNvPicPr>
          <p:nvPr/>
        </p:nvPicPr>
        <p:blipFill>
          <a:blip r:embed="rId3"/>
          <a:srcRect/>
          <a:stretch>
            <a:fillRect/>
          </a:stretch>
        </p:blipFill>
        <p:spPr bwMode="auto">
          <a:xfrm>
            <a:off x="0" y="0"/>
            <a:ext cx="1962150" cy="1247775"/>
          </a:xfrm>
          <a:prstGeom prst="rect">
            <a:avLst/>
          </a:prstGeom>
          <a:noFill/>
          <a:ln w="9525">
            <a:noFill/>
            <a:miter lim="800000"/>
            <a:headEnd/>
            <a:tailEnd/>
          </a:ln>
          <a:effectLst/>
        </p:spPr>
      </p:pic>
      <p:pic>
        <p:nvPicPr>
          <p:cNvPr id="1027" name="Picture 3" descr="C:\Users\Utente\Desktop\Archivi\Archivio\1. Archivio\immagini arte\logo rs-ergonomia.jpg"/>
          <p:cNvPicPr>
            <a:picLocks noChangeAspect="1" noChangeArrowheads="1"/>
          </p:cNvPicPr>
          <p:nvPr/>
        </p:nvPicPr>
        <p:blipFill>
          <a:blip r:embed="rId4" cstate="print"/>
          <a:srcRect/>
          <a:stretch>
            <a:fillRect/>
          </a:stretch>
        </p:blipFill>
        <p:spPr bwMode="auto">
          <a:xfrm>
            <a:off x="7572397" y="5533881"/>
            <a:ext cx="1571604" cy="1324120"/>
          </a:xfrm>
          <a:prstGeom prst="rect">
            <a:avLst/>
          </a:prstGeom>
          <a:noFill/>
        </p:spPr>
      </p:pic>
      <p:pic>
        <p:nvPicPr>
          <p:cNvPr id="2" name="Picture 2"/>
          <p:cNvPicPr>
            <a:picLocks noChangeAspect="1" noChangeArrowheads="1"/>
          </p:cNvPicPr>
          <p:nvPr/>
        </p:nvPicPr>
        <p:blipFill>
          <a:blip r:embed="rId5"/>
          <a:srcRect/>
          <a:stretch>
            <a:fillRect/>
          </a:stretch>
        </p:blipFill>
        <p:spPr bwMode="auto">
          <a:xfrm>
            <a:off x="7343775" y="0"/>
            <a:ext cx="1800225" cy="1009650"/>
          </a:xfrm>
          <a:prstGeom prst="rect">
            <a:avLst/>
          </a:prstGeom>
          <a:noFill/>
          <a:ln w="9525">
            <a:noFill/>
            <a:miter lim="800000"/>
            <a:headEnd/>
            <a:tailEnd/>
          </a:ln>
          <a:effectLst/>
        </p:spPr>
      </p:pic>
      <p:pic>
        <p:nvPicPr>
          <p:cNvPr id="3" name="Picture 3"/>
          <p:cNvPicPr>
            <a:picLocks noChangeAspect="1" noChangeArrowheads="1"/>
          </p:cNvPicPr>
          <p:nvPr/>
        </p:nvPicPr>
        <p:blipFill>
          <a:blip r:embed="rId6"/>
          <a:srcRect/>
          <a:stretch>
            <a:fillRect/>
          </a:stretch>
        </p:blipFill>
        <p:spPr bwMode="auto">
          <a:xfrm>
            <a:off x="1627076" y="1428736"/>
            <a:ext cx="3159238" cy="4000528"/>
          </a:xfrm>
          <a:prstGeom prst="rect">
            <a:avLst/>
          </a:prstGeom>
          <a:noFill/>
          <a:ln w="9525">
            <a:noFill/>
            <a:miter lim="800000"/>
            <a:headEnd/>
            <a:tailEnd/>
          </a:ln>
          <a:effectLst/>
        </p:spPr>
      </p:pic>
      <p:pic>
        <p:nvPicPr>
          <p:cNvPr id="1028" name="Picture 4"/>
          <p:cNvPicPr>
            <a:picLocks noChangeAspect="1" noChangeArrowheads="1"/>
          </p:cNvPicPr>
          <p:nvPr/>
        </p:nvPicPr>
        <p:blipFill>
          <a:blip r:embed="rId7"/>
          <a:srcRect/>
          <a:stretch>
            <a:fillRect/>
          </a:stretch>
        </p:blipFill>
        <p:spPr bwMode="auto">
          <a:xfrm>
            <a:off x="2285984" y="2143116"/>
            <a:ext cx="1928826" cy="1285884"/>
          </a:xfrm>
          <a:prstGeom prst="rect">
            <a:avLst/>
          </a:prstGeom>
          <a:noFill/>
          <a:ln w="9525">
            <a:noFill/>
            <a:miter lim="800000"/>
            <a:headEnd/>
            <a:tailEnd/>
          </a:ln>
          <a:effectLst/>
        </p:spPr>
      </p:pic>
      <p:pic>
        <p:nvPicPr>
          <p:cNvPr id="12" name="Picture 3"/>
          <p:cNvPicPr>
            <a:picLocks noChangeAspect="1" noChangeArrowheads="1"/>
          </p:cNvPicPr>
          <p:nvPr/>
        </p:nvPicPr>
        <p:blipFill>
          <a:blip r:embed="rId8"/>
          <a:srcRect/>
          <a:stretch>
            <a:fillRect/>
          </a:stretch>
        </p:blipFill>
        <p:spPr bwMode="auto">
          <a:xfrm>
            <a:off x="-32" y="3357562"/>
            <a:ext cx="1800225" cy="343693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643702" y="4214818"/>
            <a:ext cx="2372712" cy="23727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aseline="-25000" dirty="0"/>
          </a:p>
        </p:txBody>
      </p:sp>
      <p:pic>
        <p:nvPicPr>
          <p:cNvPr id="15" name="Picture 3" descr="C:\Users\Utente\Desktop\Archivio\1. Archivio\immagini arte\logo formatore\braccioalzato_sx.jpg"/>
          <p:cNvPicPr>
            <a:picLocks noChangeAspect="1" noChangeArrowheads="1"/>
          </p:cNvPicPr>
          <p:nvPr/>
        </p:nvPicPr>
        <p:blipFill>
          <a:blip r:embed="rId3" cstate="print"/>
          <a:srcRect/>
          <a:stretch>
            <a:fillRect/>
          </a:stretch>
        </p:blipFill>
        <p:spPr bwMode="auto">
          <a:xfrm>
            <a:off x="357158" y="3857628"/>
            <a:ext cx="1375903" cy="2714620"/>
          </a:xfrm>
          <a:prstGeom prst="rect">
            <a:avLst/>
          </a:prstGeom>
          <a:noFill/>
        </p:spPr>
      </p:pic>
      <p:pic>
        <p:nvPicPr>
          <p:cNvPr id="10" name="Picture 2"/>
          <p:cNvPicPr>
            <a:picLocks noChangeAspect="1" noChangeArrowheads="1"/>
          </p:cNvPicPr>
          <p:nvPr/>
        </p:nvPicPr>
        <p:blipFill>
          <a:blip r:embed="rId4"/>
          <a:srcRect/>
          <a:stretch>
            <a:fillRect/>
          </a:stretch>
        </p:blipFill>
        <p:spPr bwMode="auto">
          <a:xfrm>
            <a:off x="0" y="0"/>
            <a:ext cx="1500166" cy="953989"/>
          </a:xfrm>
          <a:prstGeom prst="rect">
            <a:avLst/>
          </a:prstGeom>
          <a:noFill/>
          <a:ln w="9525">
            <a:noFill/>
            <a:miter lim="800000"/>
            <a:headEnd/>
            <a:tailEnd/>
          </a:ln>
          <a:effectLst/>
        </p:spPr>
      </p:pic>
      <p:pic>
        <p:nvPicPr>
          <p:cNvPr id="12" name="Picture 2"/>
          <p:cNvPicPr>
            <a:picLocks noChangeAspect="1" noChangeArrowheads="1"/>
          </p:cNvPicPr>
          <p:nvPr/>
        </p:nvPicPr>
        <p:blipFill>
          <a:blip r:embed="rId5"/>
          <a:srcRect/>
          <a:stretch>
            <a:fillRect/>
          </a:stretch>
        </p:blipFill>
        <p:spPr bwMode="auto">
          <a:xfrm>
            <a:off x="7742914" y="0"/>
            <a:ext cx="1401086" cy="785794"/>
          </a:xfrm>
          <a:prstGeom prst="rect">
            <a:avLst/>
          </a:prstGeom>
          <a:noFill/>
          <a:ln w="9525">
            <a:noFill/>
            <a:miter lim="800000"/>
            <a:headEnd/>
            <a:tailEnd/>
          </a:ln>
          <a:effectLst/>
        </p:spPr>
      </p:pic>
      <p:pic>
        <p:nvPicPr>
          <p:cNvPr id="14" name="Picture 3" descr="C:\Users\Utente\Desktop\Archivi\Archivio\1. Archivio\immagini arte\logo rs-ergonomia.jpg"/>
          <p:cNvPicPr>
            <a:picLocks noChangeAspect="1" noChangeArrowheads="1"/>
          </p:cNvPicPr>
          <p:nvPr/>
        </p:nvPicPr>
        <p:blipFill>
          <a:blip r:embed="rId6" cstate="print"/>
          <a:srcRect/>
          <a:stretch>
            <a:fillRect/>
          </a:stretch>
        </p:blipFill>
        <p:spPr bwMode="auto">
          <a:xfrm>
            <a:off x="7786709" y="5714445"/>
            <a:ext cx="1357291" cy="1143555"/>
          </a:xfrm>
          <a:prstGeom prst="rect">
            <a:avLst/>
          </a:prstGeom>
          <a:noFill/>
        </p:spPr>
      </p:pic>
      <p:pic>
        <p:nvPicPr>
          <p:cNvPr id="8" name="Picture 2"/>
          <p:cNvPicPr>
            <a:picLocks noChangeAspect="1" noChangeArrowheads="1"/>
          </p:cNvPicPr>
          <p:nvPr/>
        </p:nvPicPr>
        <p:blipFill>
          <a:blip r:embed="rId7"/>
          <a:srcRect/>
          <a:stretch>
            <a:fillRect/>
          </a:stretch>
        </p:blipFill>
        <p:spPr bwMode="auto">
          <a:xfrm>
            <a:off x="1714479" y="1071546"/>
            <a:ext cx="7000925" cy="4598630"/>
          </a:xfrm>
          <a:prstGeom prst="rect">
            <a:avLst/>
          </a:prstGeom>
          <a:noFill/>
          <a:ln w="9525">
            <a:noFill/>
            <a:miter lim="800000"/>
            <a:headEnd/>
            <a:tailEnd/>
          </a:ln>
          <a:effectLst/>
        </p:spPr>
      </p:pic>
      <p:sp>
        <p:nvSpPr>
          <p:cNvPr id="9" name="Rettangolo 8"/>
          <p:cNvSpPr/>
          <p:nvPr/>
        </p:nvSpPr>
        <p:spPr>
          <a:xfrm>
            <a:off x="2500298" y="785794"/>
            <a:ext cx="3214710" cy="571504"/>
          </a:xfrm>
          <a:prstGeom prst="rect">
            <a:avLst/>
          </a:prstGeom>
          <a:solidFill>
            <a:srgbClr val="FFFFFF">
              <a:alpha val="8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3200" b="1" dirty="0" smtClean="0">
                <a:solidFill>
                  <a:srgbClr val="FF0000"/>
                </a:solidFill>
              </a:rPr>
              <a:t>La leadership</a:t>
            </a:r>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643702" y="4214818"/>
            <a:ext cx="2372712" cy="23727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aseline="-25000" dirty="0"/>
          </a:p>
        </p:txBody>
      </p:sp>
      <p:pic>
        <p:nvPicPr>
          <p:cNvPr id="10" name="Picture 2"/>
          <p:cNvPicPr>
            <a:picLocks noChangeAspect="1" noChangeArrowheads="1"/>
          </p:cNvPicPr>
          <p:nvPr/>
        </p:nvPicPr>
        <p:blipFill>
          <a:blip r:embed="rId3"/>
          <a:srcRect/>
          <a:stretch>
            <a:fillRect/>
          </a:stretch>
        </p:blipFill>
        <p:spPr bwMode="auto">
          <a:xfrm>
            <a:off x="0" y="0"/>
            <a:ext cx="1500166" cy="953989"/>
          </a:xfrm>
          <a:prstGeom prst="rect">
            <a:avLst/>
          </a:prstGeom>
          <a:noFill/>
          <a:ln w="9525">
            <a:noFill/>
            <a:miter lim="800000"/>
            <a:headEnd/>
            <a:tailEnd/>
          </a:ln>
          <a:effectLst/>
        </p:spPr>
      </p:pic>
      <p:pic>
        <p:nvPicPr>
          <p:cNvPr id="12" name="Picture 2"/>
          <p:cNvPicPr>
            <a:picLocks noChangeAspect="1" noChangeArrowheads="1"/>
          </p:cNvPicPr>
          <p:nvPr/>
        </p:nvPicPr>
        <p:blipFill>
          <a:blip r:embed="rId4"/>
          <a:srcRect/>
          <a:stretch>
            <a:fillRect/>
          </a:stretch>
        </p:blipFill>
        <p:spPr bwMode="auto">
          <a:xfrm>
            <a:off x="7742914" y="0"/>
            <a:ext cx="1401086" cy="785794"/>
          </a:xfrm>
          <a:prstGeom prst="rect">
            <a:avLst/>
          </a:prstGeom>
          <a:noFill/>
          <a:ln w="9525">
            <a:noFill/>
            <a:miter lim="800000"/>
            <a:headEnd/>
            <a:tailEnd/>
          </a:ln>
          <a:effectLst/>
        </p:spPr>
      </p:pic>
      <p:pic>
        <p:nvPicPr>
          <p:cNvPr id="14" name="Picture 3" descr="C:\Users\Utente\Desktop\Archivi\Archivio\1. Archivio\immagini arte\logo rs-ergonomia.jpg"/>
          <p:cNvPicPr>
            <a:picLocks noChangeAspect="1" noChangeArrowheads="1"/>
          </p:cNvPicPr>
          <p:nvPr/>
        </p:nvPicPr>
        <p:blipFill>
          <a:blip r:embed="rId5" cstate="print"/>
          <a:srcRect/>
          <a:stretch>
            <a:fillRect/>
          </a:stretch>
        </p:blipFill>
        <p:spPr bwMode="auto">
          <a:xfrm>
            <a:off x="7786709" y="5714445"/>
            <a:ext cx="1357291" cy="1143555"/>
          </a:xfrm>
          <a:prstGeom prst="rect">
            <a:avLst/>
          </a:prstGeom>
          <a:noFill/>
        </p:spPr>
      </p:pic>
      <p:sp>
        <p:nvSpPr>
          <p:cNvPr id="8" name="Rettangolo 7"/>
          <p:cNvSpPr/>
          <p:nvPr/>
        </p:nvSpPr>
        <p:spPr>
          <a:xfrm>
            <a:off x="1571604" y="1142984"/>
            <a:ext cx="7072362" cy="4357718"/>
          </a:xfrm>
          <a:prstGeom prst="rect">
            <a:avLst/>
          </a:prstGeom>
          <a:solidFill>
            <a:srgbClr val="FFFFFF">
              <a:alpha val="8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Font typeface="Arial" pitchFamily="34" charset="0"/>
              <a:buChar char="•"/>
            </a:pPr>
            <a:r>
              <a:rPr lang="it-IT" sz="2000" b="1" dirty="0" smtClean="0">
                <a:solidFill>
                  <a:srgbClr val="FF0000"/>
                </a:solidFill>
              </a:rPr>
              <a:t> La delega di compiti e responsabilità</a:t>
            </a:r>
            <a:r>
              <a:rPr lang="it-IT" sz="2000" dirty="0" smtClean="0">
                <a:solidFill>
                  <a:schemeClr val="tx1"/>
                </a:solidFill>
              </a:rPr>
              <a:t>, è un fattore di sviluppo e successo dell’organizzazione, oltre ché di benessere organizzativo e del livello di maturità professionale. </a:t>
            </a:r>
          </a:p>
          <a:p>
            <a:pPr lvl="0" algn="just"/>
            <a:endParaRPr lang="it-IT" sz="2000" dirty="0" smtClean="0">
              <a:solidFill>
                <a:schemeClr val="tx1"/>
              </a:solidFill>
            </a:endParaRPr>
          </a:p>
          <a:p>
            <a:pPr lvl="0" algn="just">
              <a:buFont typeface="Arial" pitchFamily="34" charset="0"/>
              <a:buChar char="•"/>
            </a:pPr>
            <a:r>
              <a:rPr lang="it-IT" sz="2000" b="1" dirty="0" smtClean="0">
                <a:solidFill>
                  <a:srgbClr val="FF0000"/>
                </a:solidFill>
              </a:rPr>
              <a:t> La pianificazione del lavoro</a:t>
            </a:r>
            <a:r>
              <a:rPr lang="it-IT" sz="2000" dirty="0" smtClean="0">
                <a:solidFill>
                  <a:schemeClr val="tx1"/>
                </a:solidFill>
              </a:rPr>
              <a:t>, anche attraverso tecniche di </a:t>
            </a:r>
            <a:r>
              <a:rPr lang="it-IT" sz="2000" dirty="0" err="1" smtClean="0">
                <a:solidFill>
                  <a:schemeClr val="tx1"/>
                </a:solidFill>
              </a:rPr>
              <a:t>time</a:t>
            </a:r>
            <a:r>
              <a:rPr lang="it-IT" sz="2000" dirty="0" smtClean="0">
                <a:solidFill>
                  <a:schemeClr val="tx1"/>
                </a:solidFill>
              </a:rPr>
              <a:t> management, incide sulla produttività aziendale.</a:t>
            </a:r>
          </a:p>
          <a:p>
            <a:pPr lvl="0" algn="just">
              <a:buFont typeface="Arial" pitchFamily="34" charset="0"/>
              <a:buChar char="•"/>
            </a:pPr>
            <a:endParaRPr lang="it-IT" sz="2000" dirty="0" smtClean="0">
              <a:solidFill>
                <a:schemeClr val="tx1"/>
              </a:solidFill>
            </a:endParaRPr>
          </a:p>
          <a:p>
            <a:pPr algn="just">
              <a:buFont typeface="Arial" pitchFamily="34" charset="0"/>
              <a:buChar char="•"/>
            </a:pPr>
            <a:r>
              <a:rPr lang="it-IT" sz="2000" b="1" dirty="0" smtClean="0">
                <a:solidFill>
                  <a:srgbClr val="FF0000"/>
                </a:solidFill>
              </a:rPr>
              <a:t> La conoscenza delle teorie motivazionali</a:t>
            </a:r>
            <a:r>
              <a:rPr lang="it-IT" sz="2000" dirty="0" smtClean="0">
                <a:solidFill>
                  <a:schemeClr val="tx1"/>
                </a:solidFill>
              </a:rPr>
              <a:t>, dei </a:t>
            </a:r>
            <a:r>
              <a:rPr lang="it-IT" sz="2000" b="1" dirty="0" smtClean="0">
                <a:solidFill>
                  <a:srgbClr val="FF0000"/>
                </a:solidFill>
              </a:rPr>
              <a:t>gruppi di lavoro</a:t>
            </a:r>
            <a:r>
              <a:rPr lang="it-IT" sz="2000" dirty="0" smtClean="0">
                <a:solidFill>
                  <a:schemeClr val="tx1"/>
                </a:solidFill>
              </a:rPr>
              <a:t>, e una attenta </a:t>
            </a:r>
            <a:r>
              <a:rPr lang="it-IT" sz="2000" b="1" dirty="0" smtClean="0">
                <a:solidFill>
                  <a:srgbClr val="FF0000"/>
                </a:solidFill>
              </a:rPr>
              <a:t>valutazione dei risultati</a:t>
            </a:r>
            <a:r>
              <a:rPr lang="it-IT" sz="2000" dirty="0" smtClean="0">
                <a:solidFill>
                  <a:schemeClr val="tx1"/>
                </a:solidFill>
              </a:rPr>
              <a:t>, sono temi che occorre attentamente considerare, in particolare quando un’organizzazione decide di trasferire una parte della sua organizzazione in mobilità.</a:t>
            </a:r>
          </a:p>
          <a:p>
            <a:pPr lvl="0" algn="just">
              <a:buFont typeface="Arial" pitchFamily="34" charset="0"/>
              <a:buChar char="•"/>
            </a:pPr>
            <a:endParaRPr lang="it-IT" sz="2000" dirty="0" smtClean="0">
              <a:solidFill>
                <a:schemeClr val="tx1"/>
              </a:solidFill>
            </a:endParaRPr>
          </a:p>
        </p:txBody>
      </p:sp>
      <p:pic>
        <p:nvPicPr>
          <p:cNvPr id="9" name="Picture 3" descr="C:\Users\Utente\Desktop\Archivio\1. Archivio\immagini arte\logo formatore\braccioalzato_sx.jpg"/>
          <p:cNvPicPr>
            <a:picLocks noChangeAspect="1" noChangeArrowheads="1"/>
          </p:cNvPicPr>
          <p:nvPr/>
        </p:nvPicPr>
        <p:blipFill>
          <a:blip r:embed="rId6" cstate="print"/>
          <a:srcRect/>
          <a:stretch>
            <a:fillRect/>
          </a:stretch>
        </p:blipFill>
        <p:spPr bwMode="auto">
          <a:xfrm>
            <a:off x="71406" y="3857628"/>
            <a:ext cx="1375903" cy="2714620"/>
          </a:xfrm>
          <a:prstGeom prst="rect">
            <a:avLst/>
          </a:prstGeom>
          <a:noFill/>
        </p:spPr>
      </p:pic>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643702" y="4214818"/>
            <a:ext cx="2372712" cy="23727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aseline="-25000" dirty="0"/>
          </a:p>
        </p:txBody>
      </p:sp>
      <p:pic>
        <p:nvPicPr>
          <p:cNvPr id="15" name="Picture 3" descr="C:\Users\Utente\Desktop\Archivio\1. Archivio\immagini arte\logo formatore\braccioalzato_sx.jpg"/>
          <p:cNvPicPr>
            <a:picLocks noChangeAspect="1" noChangeArrowheads="1"/>
          </p:cNvPicPr>
          <p:nvPr/>
        </p:nvPicPr>
        <p:blipFill>
          <a:blip r:embed="rId3" cstate="print"/>
          <a:srcRect/>
          <a:stretch>
            <a:fillRect/>
          </a:stretch>
        </p:blipFill>
        <p:spPr bwMode="auto">
          <a:xfrm>
            <a:off x="285720" y="3857628"/>
            <a:ext cx="1375903" cy="2714620"/>
          </a:xfrm>
          <a:prstGeom prst="rect">
            <a:avLst/>
          </a:prstGeom>
          <a:noFill/>
        </p:spPr>
      </p:pic>
      <p:pic>
        <p:nvPicPr>
          <p:cNvPr id="10" name="Picture 2"/>
          <p:cNvPicPr>
            <a:picLocks noChangeAspect="1" noChangeArrowheads="1"/>
          </p:cNvPicPr>
          <p:nvPr/>
        </p:nvPicPr>
        <p:blipFill>
          <a:blip r:embed="rId4"/>
          <a:srcRect/>
          <a:stretch>
            <a:fillRect/>
          </a:stretch>
        </p:blipFill>
        <p:spPr bwMode="auto">
          <a:xfrm>
            <a:off x="0" y="0"/>
            <a:ext cx="1500166" cy="953989"/>
          </a:xfrm>
          <a:prstGeom prst="rect">
            <a:avLst/>
          </a:prstGeom>
          <a:noFill/>
          <a:ln w="9525">
            <a:noFill/>
            <a:miter lim="800000"/>
            <a:headEnd/>
            <a:tailEnd/>
          </a:ln>
          <a:effectLst/>
        </p:spPr>
      </p:pic>
      <p:pic>
        <p:nvPicPr>
          <p:cNvPr id="12" name="Picture 2"/>
          <p:cNvPicPr>
            <a:picLocks noChangeAspect="1" noChangeArrowheads="1"/>
          </p:cNvPicPr>
          <p:nvPr/>
        </p:nvPicPr>
        <p:blipFill>
          <a:blip r:embed="rId5"/>
          <a:srcRect/>
          <a:stretch>
            <a:fillRect/>
          </a:stretch>
        </p:blipFill>
        <p:spPr bwMode="auto">
          <a:xfrm>
            <a:off x="7742914" y="0"/>
            <a:ext cx="1401086" cy="785794"/>
          </a:xfrm>
          <a:prstGeom prst="rect">
            <a:avLst/>
          </a:prstGeom>
          <a:noFill/>
          <a:ln w="9525">
            <a:noFill/>
            <a:miter lim="800000"/>
            <a:headEnd/>
            <a:tailEnd/>
          </a:ln>
          <a:effectLst/>
        </p:spPr>
      </p:pic>
      <p:pic>
        <p:nvPicPr>
          <p:cNvPr id="14" name="Picture 3" descr="C:\Users\Utente\Desktop\Archivi\Archivio\1. Archivio\immagini arte\logo rs-ergonomia.jpg"/>
          <p:cNvPicPr>
            <a:picLocks noChangeAspect="1" noChangeArrowheads="1"/>
          </p:cNvPicPr>
          <p:nvPr/>
        </p:nvPicPr>
        <p:blipFill>
          <a:blip r:embed="rId6" cstate="print"/>
          <a:srcRect/>
          <a:stretch>
            <a:fillRect/>
          </a:stretch>
        </p:blipFill>
        <p:spPr bwMode="auto">
          <a:xfrm>
            <a:off x="7786709" y="5714445"/>
            <a:ext cx="1357291" cy="1143555"/>
          </a:xfrm>
          <a:prstGeom prst="rect">
            <a:avLst/>
          </a:prstGeom>
          <a:noFill/>
        </p:spPr>
      </p:pic>
      <p:sp>
        <p:nvSpPr>
          <p:cNvPr id="8" name="CasellaDiTesto 7"/>
          <p:cNvSpPr txBox="1"/>
          <p:nvPr/>
        </p:nvSpPr>
        <p:spPr>
          <a:xfrm>
            <a:off x="1428728" y="1928802"/>
            <a:ext cx="7215238" cy="4401205"/>
          </a:xfrm>
          <a:prstGeom prst="rect">
            <a:avLst/>
          </a:prstGeom>
          <a:noFill/>
        </p:spPr>
        <p:txBody>
          <a:bodyPr wrap="square" rtlCol="0">
            <a:spAutoFit/>
          </a:bodyPr>
          <a:lstStyle/>
          <a:p>
            <a:pPr algn="just"/>
            <a:r>
              <a:rPr lang="it-IT" sz="2000" b="1" i="1" dirty="0" smtClean="0">
                <a:solidFill>
                  <a:srgbClr val="002060"/>
                </a:solidFill>
              </a:rPr>
              <a:t>Nella “Sancta Regola”</a:t>
            </a:r>
            <a:r>
              <a:rPr lang="it-IT" sz="2000" i="1" dirty="0" smtClean="0">
                <a:solidFill>
                  <a:srgbClr val="002060"/>
                </a:solidFill>
              </a:rPr>
              <a:t>, San Benedetto suggerisce a chi occupa posizioni di responsabilità di operare sempre con il  “senso della misura” (ne quid </a:t>
            </a:r>
            <a:r>
              <a:rPr lang="it-IT" sz="2000" i="1" dirty="0" err="1" smtClean="0">
                <a:solidFill>
                  <a:srgbClr val="002060"/>
                </a:solidFill>
              </a:rPr>
              <a:t>nimis</a:t>
            </a:r>
            <a:r>
              <a:rPr lang="it-IT" sz="2000" i="1" dirty="0" smtClean="0">
                <a:solidFill>
                  <a:srgbClr val="002060"/>
                </a:solidFill>
              </a:rPr>
              <a:t>), di essere chiari ed essenziali; di porre in essere comportamenti esemplari coerenti, di </a:t>
            </a:r>
            <a:r>
              <a:rPr lang="it-IT" sz="2000" b="1" i="1" dirty="0" smtClean="0">
                <a:solidFill>
                  <a:srgbClr val="FF0000"/>
                </a:solidFill>
              </a:rPr>
              <a:t>personalizzare il  rapporto con i componenti della comunità secondo le peculiarità di ciascuno “in modo che i forti abbiano di che desiderare e i deboli non si sgomentino”.</a:t>
            </a:r>
          </a:p>
          <a:p>
            <a:pPr algn="just">
              <a:buFont typeface="Arial" pitchFamily="34" charset="0"/>
              <a:buChar char="•"/>
            </a:pPr>
            <a:r>
              <a:rPr lang="it-IT" sz="2000" b="1" i="1" dirty="0" smtClean="0"/>
              <a:t> Una leadership capace di ascoltare</a:t>
            </a:r>
          </a:p>
          <a:p>
            <a:pPr algn="just">
              <a:buFont typeface="Arial" pitchFamily="34" charset="0"/>
              <a:buChar char="•"/>
            </a:pPr>
            <a:r>
              <a:rPr lang="it-IT" sz="2000" b="1" i="1" dirty="0" smtClean="0"/>
              <a:t> La personalizzazione del rapporto con i componenti del gruppo, tenendo conto delle caratteristiche  di ciascun componente del gruppo.</a:t>
            </a:r>
          </a:p>
          <a:p>
            <a:pPr algn="just"/>
            <a:r>
              <a:rPr lang="it-IT" sz="2000" b="1" i="1" dirty="0" smtClean="0">
                <a:solidFill>
                  <a:srgbClr val="002060"/>
                </a:solidFill>
              </a:rPr>
              <a:t>Dante incontra San Benedetto nel Paradiso</a:t>
            </a:r>
            <a:r>
              <a:rPr lang="it-IT" sz="2000" i="1" dirty="0" smtClean="0">
                <a:solidFill>
                  <a:srgbClr val="002060"/>
                </a:solidFill>
              </a:rPr>
              <a:t>: “Qui son li frati miei che dentro ai chiostri fermar li piedi e tennero il </a:t>
            </a:r>
            <a:r>
              <a:rPr lang="it-IT" sz="2000" i="1" dirty="0" err="1" smtClean="0">
                <a:solidFill>
                  <a:srgbClr val="002060"/>
                </a:solidFill>
              </a:rPr>
              <a:t>cor</a:t>
            </a:r>
            <a:r>
              <a:rPr lang="it-IT" sz="2000" i="1" dirty="0" smtClean="0">
                <a:solidFill>
                  <a:srgbClr val="002060"/>
                </a:solidFill>
              </a:rPr>
              <a:t> saldo”.</a:t>
            </a:r>
          </a:p>
          <a:p>
            <a:pPr algn="just"/>
            <a:r>
              <a:rPr lang="it-IT" sz="1200" i="1" dirty="0" smtClean="0">
                <a:solidFill>
                  <a:srgbClr val="002060"/>
                </a:solidFill>
              </a:rPr>
              <a:t> (Sergio Bini)</a:t>
            </a:r>
          </a:p>
        </p:txBody>
      </p:sp>
      <p:sp>
        <p:nvSpPr>
          <p:cNvPr id="9" name="CasellaDiTesto 8"/>
          <p:cNvSpPr txBox="1"/>
          <p:nvPr/>
        </p:nvSpPr>
        <p:spPr>
          <a:xfrm>
            <a:off x="2000232" y="785794"/>
            <a:ext cx="5720092" cy="1015663"/>
          </a:xfrm>
          <a:prstGeom prst="rect">
            <a:avLst/>
          </a:prstGeom>
          <a:noFill/>
        </p:spPr>
        <p:txBody>
          <a:bodyPr wrap="none" rtlCol="0">
            <a:spAutoFit/>
          </a:bodyPr>
          <a:lstStyle/>
          <a:p>
            <a:r>
              <a:rPr lang="it-IT" sz="4000" dirty="0" smtClean="0"/>
              <a:t>IL METODO ERGONOMICO</a:t>
            </a:r>
          </a:p>
          <a:p>
            <a:endParaRPr lang="it-IT" sz="2000" i="1" dirty="0"/>
          </a:p>
        </p:txBody>
      </p:sp>
      <p:sp>
        <p:nvSpPr>
          <p:cNvPr id="11" name="Rettangolo 10"/>
          <p:cNvSpPr/>
          <p:nvPr/>
        </p:nvSpPr>
        <p:spPr>
          <a:xfrm>
            <a:off x="2785994" y="1500174"/>
            <a:ext cx="3429080" cy="369332"/>
          </a:xfrm>
          <a:prstGeom prst="rect">
            <a:avLst/>
          </a:prstGeom>
        </p:spPr>
        <p:txBody>
          <a:bodyPr wrap="none">
            <a:spAutoFit/>
          </a:bodyPr>
          <a:lstStyle/>
          <a:p>
            <a:r>
              <a:rPr lang="it-IT" i="1" dirty="0" smtClean="0"/>
              <a:t>ORGANIZZAZIONE E MOTIVAZIONE</a:t>
            </a:r>
            <a:endParaRPr lang="it-IT" sz="1400" i="1" dirty="0"/>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643702" y="4214818"/>
            <a:ext cx="2372712" cy="23727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aseline="-25000" dirty="0"/>
          </a:p>
        </p:txBody>
      </p:sp>
      <p:pic>
        <p:nvPicPr>
          <p:cNvPr id="9219" name="Picture 3" descr="C:\Users\Utente\Desktop\Archivio\1. Archivio\immagini arte\logo formatore\braccioalzato_sx.jpg"/>
          <p:cNvPicPr>
            <a:picLocks noChangeAspect="1" noChangeArrowheads="1"/>
          </p:cNvPicPr>
          <p:nvPr/>
        </p:nvPicPr>
        <p:blipFill>
          <a:blip r:embed="rId3" cstate="print"/>
          <a:srcRect/>
          <a:stretch>
            <a:fillRect/>
          </a:stretch>
        </p:blipFill>
        <p:spPr bwMode="auto">
          <a:xfrm>
            <a:off x="357158" y="3857628"/>
            <a:ext cx="1375903" cy="2714620"/>
          </a:xfrm>
          <a:prstGeom prst="rect">
            <a:avLst/>
          </a:prstGeom>
          <a:noFill/>
        </p:spPr>
      </p:pic>
      <p:sp>
        <p:nvSpPr>
          <p:cNvPr id="8" name="CasellaDiTesto 7">
            <a:extLst>
              <a:ext uri="{FF2B5EF4-FFF2-40B4-BE49-F238E27FC236}">
                <a16:creationId xmlns:a16="http://schemas.microsoft.com/office/drawing/2014/main" xmlns="" id="{E55C04CA-720F-4349-8FA5-FB1F6B1A1195}"/>
              </a:ext>
            </a:extLst>
          </p:cNvPr>
          <p:cNvSpPr txBox="1"/>
          <p:nvPr/>
        </p:nvSpPr>
        <p:spPr>
          <a:xfrm>
            <a:off x="1571604" y="928670"/>
            <a:ext cx="6429420" cy="4124206"/>
          </a:xfrm>
          <a:prstGeom prst="rect">
            <a:avLst/>
          </a:prstGeom>
          <a:noFill/>
        </p:spPr>
        <p:txBody>
          <a:bodyPr wrap="square" rtlCol="0">
            <a:spAutoFit/>
          </a:bodyPr>
          <a:lstStyle/>
          <a:p>
            <a:pPr algn="just">
              <a:spcAft>
                <a:spcPts val="1200"/>
              </a:spcAft>
            </a:pPr>
            <a:r>
              <a:rPr lang="it-IT" sz="2400" b="1" dirty="0" smtClean="0"/>
              <a:t>                            L’ergonomia cognitiva</a:t>
            </a:r>
          </a:p>
          <a:p>
            <a:pPr algn="just">
              <a:buFont typeface="Arial" pitchFamily="34" charset="0"/>
              <a:buChar char="•"/>
            </a:pPr>
            <a:r>
              <a:rPr lang="it-IT" sz="1900" dirty="0" smtClean="0"/>
              <a:t> È la disciplina che studia come la mente umana interagisce con ambienti e strumenti di lavoro e definisce i principi per una progettazione degli strumenti che renda l’interazione efficace, efficiente, soddisfacente e sicura.</a:t>
            </a:r>
          </a:p>
          <a:p>
            <a:pPr algn="just">
              <a:buFont typeface="Arial" pitchFamily="34" charset="0"/>
              <a:buChar char="•"/>
            </a:pPr>
            <a:r>
              <a:rPr lang="it-IT" sz="1900" dirty="0" smtClean="0"/>
              <a:t> Riguarda l’analisi degli effetti che le macchine che utilizziamo, le modalità con le quali le utilizziamo e l’ambiente di lavoro producono sulla parte psicologica e cerebrale;</a:t>
            </a:r>
          </a:p>
          <a:p>
            <a:pPr algn="just">
              <a:buFont typeface="Arial" pitchFamily="34" charset="0"/>
              <a:buChar char="•"/>
            </a:pPr>
            <a:r>
              <a:rPr lang="it-IT" sz="1900" dirty="0" smtClean="0"/>
              <a:t> Si occupa di comprendere e minimizzare i rischi “psico-sociali” (</a:t>
            </a:r>
            <a:r>
              <a:rPr lang="it-IT" sz="1900" b="1" dirty="0" smtClean="0">
                <a:solidFill>
                  <a:srgbClr val="FF0000"/>
                </a:solidFill>
              </a:rPr>
              <a:t>rischi organizzativi</a:t>
            </a:r>
            <a:r>
              <a:rPr lang="it-IT" sz="1900" dirty="0" smtClean="0"/>
              <a:t>), perché derivano da scelte sull'organizzazione del lavoro, dalla </a:t>
            </a:r>
            <a:r>
              <a:rPr lang="it-IT" sz="1900" b="1" u="sng" dirty="0" smtClean="0"/>
              <a:t>percezione</a:t>
            </a:r>
            <a:r>
              <a:rPr lang="it-IT" sz="1900" dirty="0" smtClean="0"/>
              <a:t> che i lavoratori hanno di quelle scelte, dalle modalità di </a:t>
            </a:r>
            <a:r>
              <a:rPr lang="it-IT" sz="1900" b="1" u="sng" dirty="0" smtClean="0"/>
              <a:t>comunicazione</a:t>
            </a:r>
            <a:r>
              <a:rPr lang="it-IT" sz="1900" dirty="0" smtClean="0"/>
              <a:t> di quelle scelte che influiranno sulla loro corretta percezione. </a:t>
            </a:r>
          </a:p>
        </p:txBody>
      </p:sp>
      <p:pic>
        <p:nvPicPr>
          <p:cNvPr id="9" name="Picture 2"/>
          <p:cNvPicPr>
            <a:picLocks noChangeAspect="1" noChangeArrowheads="1"/>
          </p:cNvPicPr>
          <p:nvPr/>
        </p:nvPicPr>
        <p:blipFill>
          <a:blip r:embed="rId4"/>
          <a:srcRect/>
          <a:stretch>
            <a:fillRect/>
          </a:stretch>
        </p:blipFill>
        <p:spPr bwMode="auto">
          <a:xfrm>
            <a:off x="0" y="0"/>
            <a:ext cx="1500166" cy="953989"/>
          </a:xfrm>
          <a:prstGeom prst="rect">
            <a:avLst/>
          </a:prstGeom>
          <a:noFill/>
          <a:ln w="9525">
            <a:noFill/>
            <a:miter lim="800000"/>
            <a:headEnd/>
            <a:tailEnd/>
          </a:ln>
          <a:effectLst/>
        </p:spPr>
      </p:pic>
      <p:pic>
        <p:nvPicPr>
          <p:cNvPr id="10" name="Picture 2"/>
          <p:cNvPicPr>
            <a:picLocks noChangeAspect="1" noChangeArrowheads="1"/>
          </p:cNvPicPr>
          <p:nvPr/>
        </p:nvPicPr>
        <p:blipFill>
          <a:blip r:embed="rId5"/>
          <a:srcRect/>
          <a:stretch>
            <a:fillRect/>
          </a:stretch>
        </p:blipFill>
        <p:spPr bwMode="auto">
          <a:xfrm>
            <a:off x="7742914" y="0"/>
            <a:ext cx="1401086" cy="785794"/>
          </a:xfrm>
          <a:prstGeom prst="rect">
            <a:avLst/>
          </a:prstGeom>
          <a:noFill/>
          <a:ln w="9525">
            <a:noFill/>
            <a:miter lim="800000"/>
            <a:headEnd/>
            <a:tailEnd/>
          </a:ln>
          <a:effectLst/>
        </p:spPr>
      </p:pic>
      <p:pic>
        <p:nvPicPr>
          <p:cNvPr id="12" name="Picture 3" descr="C:\Users\Utente\Desktop\Archivi\Archivio\1. Archivio\immagini arte\logo rs-ergonomia.jpg"/>
          <p:cNvPicPr>
            <a:picLocks noChangeAspect="1" noChangeArrowheads="1"/>
          </p:cNvPicPr>
          <p:nvPr/>
        </p:nvPicPr>
        <p:blipFill>
          <a:blip r:embed="rId6" cstate="print"/>
          <a:srcRect/>
          <a:stretch>
            <a:fillRect/>
          </a:stretch>
        </p:blipFill>
        <p:spPr bwMode="auto">
          <a:xfrm>
            <a:off x="7786709" y="5714445"/>
            <a:ext cx="1357291" cy="1143555"/>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slide(fromBottom)">
                                      <p:cBhvr>
                                        <p:cTn id="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643702" y="4214818"/>
            <a:ext cx="2372712" cy="23727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aseline="-25000" dirty="0"/>
          </a:p>
        </p:txBody>
      </p:sp>
      <p:pic>
        <p:nvPicPr>
          <p:cNvPr id="9219" name="Picture 3" descr="C:\Users\Utente\Desktop\Archivio\1. Archivio\immagini arte\logo formatore\braccioalzato_sx.jpg"/>
          <p:cNvPicPr>
            <a:picLocks noChangeAspect="1" noChangeArrowheads="1"/>
          </p:cNvPicPr>
          <p:nvPr/>
        </p:nvPicPr>
        <p:blipFill>
          <a:blip r:embed="rId4" cstate="print"/>
          <a:srcRect/>
          <a:stretch>
            <a:fillRect/>
          </a:stretch>
        </p:blipFill>
        <p:spPr bwMode="auto">
          <a:xfrm>
            <a:off x="357158" y="3857628"/>
            <a:ext cx="1375903" cy="2714620"/>
          </a:xfrm>
          <a:prstGeom prst="rect">
            <a:avLst/>
          </a:prstGeom>
          <a:noFill/>
        </p:spPr>
      </p:pic>
      <p:pic>
        <p:nvPicPr>
          <p:cNvPr id="9" name="Picture 2"/>
          <p:cNvPicPr>
            <a:picLocks noChangeAspect="1" noChangeArrowheads="1"/>
          </p:cNvPicPr>
          <p:nvPr/>
        </p:nvPicPr>
        <p:blipFill>
          <a:blip r:embed="rId5"/>
          <a:srcRect/>
          <a:stretch>
            <a:fillRect/>
          </a:stretch>
        </p:blipFill>
        <p:spPr bwMode="auto">
          <a:xfrm>
            <a:off x="0" y="0"/>
            <a:ext cx="1500166" cy="953989"/>
          </a:xfrm>
          <a:prstGeom prst="rect">
            <a:avLst/>
          </a:prstGeom>
          <a:noFill/>
          <a:ln w="9525">
            <a:noFill/>
            <a:miter lim="800000"/>
            <a:headEnd/>
            <a:tailEnd/>
          </a:ln>
          <a:effectLst/>
        </p:spPr>
      </p:pic>
      <p:pic>
        <p:nvPicPr>
          <p:cNvPr id="10" name="Picture 2"/>
          <p:cNvPicPr>
            <a:picLocks noChangeAspect="1" noChangeArrowheads="1"/>
          </p:cNvPicPr>
          <p:nvPr/>
        </p:nvPicPr>
        <p:blipFill>
          <a:blip r:embed="rId6"/>
          <a:srcRect/>
          <a:stretch>
            <a:fillRect/>
          </a:stretch>
        </p:blipFill>
        <p:spPr bwMode="auto">
          <a:xfrm>
            <a:off x="7742914" y="0"/>
            <a:ext cx="1401086" cy="785794"/>
          </a:xfrm>
          <a:prstGeom prst="rect">
            <a:avLst/>
          </a:prstGeom>
          <a:noFill/>
          <a:ln w="9525">
            <a:noFill/>
            <a:miter lim="800000"/>
            <a:headEnd/>
            <a:tailEnd/>
          </a:ln>
          <a:effectLst/>
        </p:spPr>
      </p:pic>
      <p:pic>
        <p:nvPicPr>
          <p:cNvPr id="12" name="Picture 3" descr="C:\Users\Utente\Desktop\Archivi\Archivio\1. Archivio\immagini arte\logo rs-ergonomia.jpg"/>
          <p:cNvPicPr>
            <a:picLocks noChangeAspect="1" noChangeArrowheads="1"/>
          </p:cNvPicPr>
          <p:nvPr/>
        </p:nvPicPr>
        <p:blipFill>
          <a:blip r:embed="rId7" cstate="print"/>
          <a:srcRect/>
          <a:stretch>
            <a:fillRect/>
          </a:stretch>
        </p:blipFill>
        <p:spPr bwMode="auto">
          <a:xfrm>
            <a:off x="7786709" y="5714445"/>
            <a:ext cx="1357291" cy="1143555"/>
          </a:xfrm>
          <a:prstGeom prst="rect">
            <a:avLst/>
          </a:prstGeom>
          <a:noFill/>
        </p:spPr>
      </p:pic>
      <p:sp>
        <p:nvSpPr>
          <p:cNvPr id="8" name="CasellaDiTesto 7">
            <a:extLst>
              <a:ext uri="{FF2B5EF4-FFF2-40B4-BE49-F238E27FC236}">
                <a16:creationId xmlns:a16="http://schemas.microsoft.com/office/drawing/2014/main" xmlns="" id="{E55C04CA-720F-4349-8FA5-FB1F6B1A1195}"/>
              </a:ext>
            </a:extLst>
          </p:cNvPr>
          <p:cNvSpPr txBox="1"/>
          <p:nvPr/>
        </p:nvSpPr>
        <p:spPr>
          <a:xfrm>
            <a:off x="1571604" y="214291"/>
            <a:ext cx="6286544" cy="2308324"/>
          </a:xfrm>
          <a:prstGeom prst="rect">
            <a:avLst/>
          </a:prstGeom>
          <a:noFill/>
        </p:spPr>
        <p:txBody>
          <a:bodyPr wrap="square" rtlCol="0">
            <a:spAutoFit/>
          </a:bodyPr>
          <a:lstStyle/>
          <a:p>
            <a:r>
              <a:rPr lang="it-IT" b="1" dirty="0" smtClean="0"/>
              <a:t>La leggenda del pianista sull’oceano </a:t>
            </a:r>
            <a:r>
              <a:rPr lang="it-IT" dirty="0" smtClean="0"/>
              <a:t>– Giuseppe Tornatore </a:t>
            </a:r>
          </a:p>
          <a:p>
            <a:r>
              <a:rPr lang="it-IT" dirty="0" smtClean="0"/>
              <a:t>(dal monologo teatrale di Alessandro Baricco).</a:t>
            </a:r>
          </a:p>
          <a:p>
            <a:r>
              <a:rPr lang="it-IT" dirty="0" smtClean="0"/>
              <a:t>Novecento consuma tutta la sua vita sul </a:t>
            </a:r>
            <a:r>
              <a:rPr lang="it-IT" dirty="0" err="1" smtClean="0"/>
              <a:t>Virginian</a:t>
            </a:r>
            <a:r>
              <a:rPr lang="it-IT" dirty="0" smtClean="0"/>
              <a:t> da dove non è mai sceso. Una sera rivela al suo amico Max che l’indomani allo sbarco a New York sarebbe sceso dalla nave </a:t>
            </a:r>
            <a:r>
              <a:rPr lang="it-IT" dirty="0" err="1" smtClean="0"/>
              <a:t>……</a:t>
            </a:r>
            <a:endParaRPr lang="it-IT" dirty="0" smtClean="0"/>
          </a:p>
          <a:p>
            <a:r>
              <a:rPr lang="it-IT" dirty="0" smtClean="0"/>
              <a:t>Dopo i primi gradini si ferma a riflettere: sconcerto, smarrimento, </a:t>
            </a:r>
            <a:r>
              <a:rPr lang="it-IT" dirty="0" err="1" smtClean="0"/>
              <a:t>paura…</a:t>
            </a:r>
            <a:r>
              <a:rPr lang="it-IT" dirty="0" smtClean="0"/>
              <a:t> Decide di risalire a bordo, morirà sulla nave ormai in disarmo.</a:t>
            </a:r>
            <a:endParaRPr lang="it-IT" dirty="0"/>
          </a:p>
        </p:txBody>
      </p:sp>
      <p:pic>
        <p:nvPicPr>
          <p:cNvPr id="11" name="La leggenda del pianista sull'oceano.mp4">
            <a:hlinkClick r:id="" action="ppaction://media"/>
          </p:cNvPr>
          <p:cNvPicPr>
            <a:picLocks noRot="1" noChangeAspect="1"/>
          </p:cNvPicPr>
          <p:nvPr>
            <a:videoFile r:link="rId2"/>
          </p:nvPr>
        </p:nvPicPr>
        <p:blipFill>
          <a:blip r:embed="rId8"/>
          <a:stretch>
            <a:fillRect/>
          </a:stretch>
        </p:blipFill>
        <p:spPr>
          <a:xfrm>
            <a:off x="2714612" y="2285992"/>
            <a:ext cx="4191019" cy="3143264"/>
          </a:xfrm>
          <a:prstGeom prst="rect">
            <a:avLst/>
          </a:prstGeom>
        </p:spPr>
      </p:pic>
      <p:sp>
        <p:nvSpPr>
          <p:cNvPr id="13" name="Rettangolo 12"/>
          <p:cNvSpPr/>
          <p:nvPr/>
        </p:nvSpPr>
        <p:spPr>
          <a:xfrm>
            <a:off x="1500166" y="5462017"/>
            <a:ext cx="6215106" cy="1261884"/>
          </a:xfrm>
          <a:prstGeom prst="rect">
            <a:avLst/>
          </a:prstGeom>
        </p:spPr>
        <p:txBody>
          <a:bodyPr wrap="square">
            <a:spAutoFit/>
          </a:bodyPr>
          <a:lstStyle/>
          <a:p>
            <a:r>
              <a:rPr lang="it-IT" dirty="0" smtClean="0"/>
              <a:t>Se avesse avuto il coraggio di scendere avrebbe visto la città con i suoi occhi, avrebbe visto il mare dalla terra ferma, da un altro punto di vista. </a:t>
            </a:r>
            <a:r>
              <a:rPr lang="it-IT" sz="2000" b="1" dirty="0" smtClean="0">
                <a:solidFill>
                  <a:srgbClr val="FF0000"/>
                </a:solidFill>
              </a:rPr>
              <a:t>Siate curiosi di guardare il mondo da un altro punto di vista. </a:t>
            </a:r>
            <a:endParaRPr lang="it-IT" sz="2000" b="1" i="1" dirty="0">
              <a:solidFill>
                <a:srgbClr val="FF00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lide(fromBottom)">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3" fill="hold" display="0">
                  <p:stCondLst>
                    <p:cond delay="indefinite"/>
                  </p:stCondLst>
                  <p:endCondLst>
                    <p:cond evt="onNext" delay="0">
                      <p:tgtEl>
                        <p:sldTgt/>
                      </p:tgtEl>
                    </p:cond>
                    <p:cond evt="onPrev" delay="0">
                      <p:tgtEl>
                        <p:sldTgt/>
                      </p:tgtEl>
                    </p:cond>
                  </p:endCondLst>
                </p:cTn>
                <p:tgtEl>
                  <p:spTgt spid="11"/>
                </p:tgtEl>
              </p:cMediaNode>
            </p:video>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643702" y="4214818"/>
            <a:ext cx="2372712" cy="23727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aseline="-25000" dirty="0"/>
          </a:p>
        </p:txBody>
      </p:sp>
      <p:pic>
        <p:nvPicPr>
          <p:cNvPr id="9219" name="Picture 3" descr="C:\Users\Utente\Desktop\Archivio\1. Archivio\immagini arte\logo formatore\braccioalzato_sx.jpg"/>
          <p:cNvPicPr>
            <a:picLocks noChangeAspect="1" noChangeArrowheads="1"/>
          </p:cNvPicPr>
          <p:nvPr/>
        </p:nvPicPr>
        <p:blipFill>
          <a:blip r:embed="rId3" cstate="print"/>
          <a:srcRect/>
          <a:stretch>
            <a:fillRect/>
          </a:stretch>
        </p:blipFill>
        <p:spPr bwMode="auto">
          <a:xfrm>
            <a:off x="357158" y="3857628"/>
            <a:ext cx="1375903" cy="2714620"/>
          </a:xfrm>
          <a:prstGeom prst="rect">
            <a:avLst/>
          </a:prstGeom>
          <a:noFill/>
        </p:spPr>
      </p:pic>
      <p:pic>
        <p:nvPicPr>
          <p:cNvPr id="9" name="Picture 2"/>
          <p:cNvPicPr>
            <a:picLocks noChangeAspect="1" noChangeArrowheads="1"/>
          </p:cNvPicPr>
          <p:nvPr/>
        </p:nvPicPr>
        <p:blipFill>
          <a:blip r:embed="rId4"/>
          <a:srcRect/>
          <a:stretch>
            <a:fillRect/>
          </a:stretch>
        </p:blipFill>
        <p:spPr bwMode="auto">
          <a:xfrm>
            <a:off x="0" y="0"/>
            <a:ext cx="1500166" cy="953989"/>
          </a:xfrm>
          <a:prstGeom prst="rect">
            <a:avLst/>
          </a:prstGeom>
          <a:noFill/>
          <a:ln w="9525">
            <a:noFill/>
            <a:miter lim="800000"/>
            <a:headEnd/>
            <a:tailEnd/>
          </a:ln>
          <a:effectLst/>
        </p:spPr>
      </p:pic>
      <p:pic>
        <p:nvPicPr>
          <p:cNvPr id="10" name="Picture 2"/>
          <p:cNvPicPr>
            <a:picLocks noChangeAspect="1" noChangeArrowheads="1"/>
          </p:cNvPicPr>
          <p:nvPr/>
        </p:nvPicPr>
        <p:blipFill>
          <a:blip r:embed="rId5"/>
          <a:srcRect/>
          <a:stretch>
            <a:fillRect/>
          </a:stretch>
        </p:blipFill>
        <p:spPr bwMode="auto">
          <a:xfrm>
            <a:off x="7742914" y="0"/>
            <a:ext cx="1401086" cy="785794"/>
          </a:xfrm>
          <a:prstGeom prst="rect">
            <a:avLst/>
          </a:prstGeom>
          <a:noFill/>
          <a:ln w="9525">
            <a:noFill/>
            <a:miter lim="800000"/>
            <a:headEnd/>
            <a:tailEnd/>
          </a:ln>
          <a:effectLst/>
        </p:spPr>
      </p:pic>
      <p:pic>
        <p:nvPicPr>
          <p:cNvPr id="12" name="Picture 3" descr="C:\Users\Utente\Desktop\Archivi\Archivio\1. Archivio\immagini arte\logo rs-ergonomia.jpg"/>
          <p:cNvPicPr>
            <a:picLocks noChangeAspect="1" noChangeArrowheads="1"/>
          </p:cNvPicPr>
          <p:nvPr/>
        </p:nvPicPr>
        <p:blipFill>
          <a:blip r:embed="rId6" cstate="print"/>
          <a:srcRect/>
          <a:stretch>
            <a:fillRect/>
          </a:stretch>
        </p:blipFill>
        <p:spPr bwMode="auto">
          <a:xfrm>
            <a:off x="7786709" y="5714445"/>
            <a:ext cx="1357291" cy="1143555"/>
          </a:xfrm>
          <a:prstGeom prst="rect">
            <a:avLst/>
          </a:prstGeom>
          <a:noFill/>
        </p:spPr>
      </p:pic>
      <p:pic>
        <p:nvPicPr>
          <p:cNvPr id="11" name="Picture 4"/>
          <p:cNvPicPr>
            <a:picLocks noChangeAspect="1" noChangeArrowheads="1"/>
          </p:cNvPicPr>
          <p:nvPr/>
        </p:nvPicPr>
        <p:blipFill>
          <a:blip r:embed="rId7"/>
          <a:srcRect/>
          <a:stretch>
            <a:fillRect/>
          </a:stretch>
        </p:blipFill>
        <p:spPr bwMode="auto">
          <a:xfrm>
            <a:off x="2539950" y="857232"/>
            <a:ext cx="4286279" cy="2786082"/>
          </a:xfrm>
          <a:prstGeom prst="rect">
            <a:avLst/>
          </a:prstGeom>
          <a:noFill/>
          <a:ln w="9525">
            <a:noFill/>
            <a:round/>
            <a:headEnd/>
            <a:tailEnd/>
          </a:ln>
        </p:spPr>
      </p:pic>
      <p:pic>
        <p:nvPicPr>
          <p:cNvPr id="13" name="Picture 3"/>
          <p:cNvPicPr>
            <a:picLocks noChangeAspect="1" noChangeArrowheads="1"/>
          </p:cNvPicPr>
          <p:nvPr/>
        </p:nvPicPr>
        <p:blipFill>
          <a:blip r:embed="rId8"/>
          <a:srcRect/>
          <a:stretch>
            <a:fillRect/>
          </a:stretch>
        </p:blipFill>
        <p:spPr bwMode="auto">
          <a:xfrm>
            <a:off x="3071802" y="4214818"/>
            <a:ext cx="3268663" cy="1870075"/>
          </a:xfrm>
          <a:prstGeom prst="rect">
            <a:avLst/>
          </a:prstGeom>
          <a:noFill/>
          <a:ln w="9525">
            <a:noFill/>
            <a:round/>
            <a:headEnd/>
            <a:tailEnd/>
          </a:ln>
        </p:spPr>
      </p:pic>
    </p:spTree>
    <p:custDataLst>
      <p:tags r:id="rId1"/>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Utente\Desktop\Archivio\1. Archivio\immagini arte\logo formatore\braccioalzato_sx.jpg"/>
          <p:cNvPicPr>
            <a:picLocks noChangeAspect="1" noChangeArrowheads="1"/>
          </p:cNvPicPr>
          <p:nvPr/>
        </p:nvPicPr>
        <p:blipFill>
          <a:blip r:embed="rId3" cstate="print"/>
          <a:srcRect/>
          <a:stretch>
            <a:fillRect/>
          </a:stretch>
        </p:blipFill>
        <p:spPr bwMode="auto">
          <a:xfrm>
            <a:off x="71406" y="3857628"/>
            <a:ext cx="1375903" cy="2714620"/>
          </a:xfrm>
          <a:prstGeom prst="rect">
            <a:avLst/>
          </a:prstGeom>
          <a:noFill/>
        </p:spPr>
      </p:pic>
      <p:pic>
        <p:nvPicPr>
          <p:cNvPr id="9" name="Picture 2"/>
          <p:cNvPicPr>
            <a:picLocks noChangeAspect="1" noChangeArrowheads="1"/>
          </p:cNvPicPr>
          <p:nvPr/>
        </p:nvPicPr>
        <p:blipFill>
          <a:blip r:embed="rId4"/>
          <a:srcRect/>
          <a:stretch>
            <a:fillRect/>
          </a:stretch>
        </p:blipFill>
        <p:spPr bwMode="auto">
          <a:xfrm>
            <a:off x="0" y="0"/>
            <a:ext cx="1500166" cy="953989"/>
          </a:xfrm>
          <a:prstGeom prst="rect">
            <a:avLst/>
          </a:prstGeom>
          <a:noFill/>
          <a:ln w="9525">
            <a:noFill/>
            <a:miter lim="800000"/>
            <a:headEnd/>
            <a:tailEnd/>
          </a:ln>
          <a:effectLst/>
        </p:spPr>
      </p:pic>
      <p:pic>
        <p:nvPicPr>
          <p:cNvPr id="10" name="Picture 2"/>
          <p:cNvPicPr>
            <a:picLocks noChangeAspect="1" noChangeArrowheads="1"/>
          </p:cNvPicPr>
          <p:nvPr/>
        </p:nvPicPr>
        <p:blipFill>
          <a:blip r:embed="rId5"/>
          <a:srcRect/>
          <a:stretch>
            <a:fillRect/>
          </a:stretch>
        </p:blipFill>
        <p:spPr bwMode="auto">
          <a:xfrm>
            <a:off x="7742914" y="0"/>
            <a:ext cx="1401086" cy="785794"/>
          </a:xfrm>
          <a:prstGeom prst="rect">
            <a:avLst/>
          </a:prstGeom>
          <a:noFill/>
          <a:ln w="9525">
            <a:noFill/>
            <a:miter lim="800000"/>
            <a:headEnd/>
            <a:tailEnd/>
          </a:ln>
          <a:effectLst/>
        </p:spPr>
      </p:pic>
      <p:pic>
        <p:nvPicPr>
          <p:cNvPr id="12" name="Picture 3" descr="C:\Users\Utente\Desktop\Archivi\Archivio\1. Archivio\immagini arte\logo rs-ergonomia.jpg"/>
          <p:cNvPicPr>
            <a:picLocks noChangeAspect="1" noChangeArrowheads="1"/>
          </p:cNvPicPr>
          <p:nvPr/>
        </p:nvPicPr>
        <p:blipFill>
          <a:blip r:embed="rId6" cstate="print"/>
          <a:srcRect/>
          <a:stretch>
            <a:fillRect/>
          </a:stretch>
        </p:blipFill>
        <p:spPr bwMode="auto">
          <a:xfrm>
            <a:off x="7786709" y="5714445"/>
            <a:ext cx="1357291" cy="1143555"/>
          </a:xfrm>
          <a:prstGeom prst="rect">
            <a:avLst/>
          </a:prstGeom>
          <a:noFill/>
        </p:spPr>
      </p:pic>
      <p:sp>
        <p:nvSpPr>
          <p:cNvPr id="8" name="Text Box 3"/>
          <p:cNvSpPr txBox="1">
            <a:spLocks noChangeArrowheads="1"/>
          </p:cNvSpPr>
          <p:nvPr/>
        </p:nvSpPr>
        <p:spPr bwMode="auto">
          <a:xfrm>
            <a:off x="1285852" y="1322403"/>
            <a:ext cx="6429420" cy="3749671"/>
          </a:xfrm>
          <a:prstGeom prst="rect">
            <a:avLst/>
          </a:prstGeom>
          <a:noFill/>
          <a:ln w="9525">
            <a:noFill/>
            <a:round/>
            <a:headEnd/>
            <a:tailEnd/>
          </a:ln>
        </p:spPr>
        <p:txBody>
          <a:bodyPr lIns="0" tIns="9000" rIns="0" bIns="0"/>
          <a:lstStyle/>
          <a:p>
            <a:pPr marL="342900" indent="-320675" algn="just">
              <a:lnSpc>
                <a:spcPct val="102000"/>
              </a:lnSpc>
              <a:spcAft>
                <a:spcPts val="1213"/>
              </a:spcAft>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it-IT" sz="2000" dirty="0">
                <a:solidFill>
                  <a:srgbClr val="000000"/>
                </a:solidFill>
                <a:latin typeface="Calibri" charset="0"/>
              </a:rPr>
              <a:t> </a:t>
            </a:r>
            <a:r>
              <a:rPr lang="it-IT" sz="2000" dirty="0" smtClean="0">
                <a:solidFill>
                  <a:srgbClr val="000000"/>
                </a:solidFill>
                <a:latin typeface="Calibri" charset="0"/>
              </a:rPr>
              <a:t>I </a:t>
            </a:r>
            <a:r>
              <a:rPr lang="it-IT" sz="2000" dirty="0">
                <a:solidFill>
                  <a:srgbClr val="000000"/>
                </a:solidFill>
                <a:latin typeface="Calibri" charset="0"/>
              </a:rPr>
              <a:t>robot sono già tra di noi, ci osservano, ci danno informazioni, svolgono per noi lavori faticosi e rischiosi, siamo circondati da manufatti dotati della capacità di cercare, elaborare ed immagazzinare informazioni che utilizzeranno per risolvere i problemi della nostra vita quotidiana o rendere più produttivo e sicuro il nostro lavoro</a:t>
            </a:r>
            <a:r>
              <a:rPr lang="it-IT" sz="2000" dirty="0" smtClean="0">
                <a:solidFill>
                  <a:srgbClr val="000000"/>
                </a:solidFill>
                <a:latin typeface="Calibri" charset="0"/>
              </a:rPr>
              <a:t>.</a:t>
            </a:r>
          </a:p>
          <a:p>
            <a:pPr marL="342900" indent="-320675" algn="just">
              <a:lnSpc>
                <a:spcPct val="102000"/>
              </a:lnSpc>
              <a:spcAft>
                <a:spcPts val="1213"/>
              </a:spcAft>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it-IT" sz="2000" dirty="0" smtClean="0">
              <a:solidFill>
                <a:srgbClr val="000000"/>
              </a:solidFill>
              <a:latin typeface="Calibri" charset="0"/>
            </a:endParaRPr>
          </a:p>
          <a:p>
            <a:pPr marL="342900" indent="-320675" algn="just">
              <a:lnSpc>
                <a:spcPct val="102000"/>
              </a:lnSpc>
              <a:spcAft>
                <a:spcPts val="1213"/>
              </a:spcAft>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it-IT" sz="2000" dirty="0">
              <a:solidFill>
                <a:srgbClr val="000000"/>
              </a:solidFill>
              <a:latin typeface="Calibri" charset="0"/>
            </a:endParaRPr>
          </a:p>
          <a:p>
            <a:pPr marL="342900" indent="-320675" algn="just">
              <a:lnSpc>
                <a:spcPct val="102000"/>
              </a:lnSpc>
              <a:spcAft>
                <a:spcPts val="1213"/>
              </a:spcAft>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it-IT" sz="2000" dirty="0" smtClean="0">
                <a:solidFill>
                  <a:srgbClr val="000000"/>
                </a:solidFill>
                <a:latin typeface="Calibri" charset="0"/>
              </a:rPr>
              <a:t>Sempre </a:t>
            </a:r>
            <a:r>
              <a:rPr lang="it-IT" sz="2000" dirty="0">
                <a:solidFill>
                  <a:srgbClr val="000000"/>
                </a:solidFill>
                <a:latin typeface="Calibri" charset="0"/>
              </a:rPr>
              <a:t>più entreranno nella nostra vita, ci sostituiranno per lavorare senza di noi, lavoreranno per noi, come nostri subordinati e in alcuni casi saremo noi ad essere subordinati a loro.  </a:t>
            </a:r>
          </a:p>
        </p:txBody>
      </p:sp>
      <p:pic>
        <p:nvPicPr>
          <p:cNvPr id="14" name="Picture 4"/>
          <p:cNvPicPr>
            <a:picLocks noChangeAspect="1" noChangeArrowheads="1"/>
          </p:cNvPicPr>
          <p:nvPr/>
        </p:nvPicPr>
        <p:blipFill>
          <a:blip r:embed="rId7"/>
          <a:srcRect/>
          <a:stretch>
            <a:fillRect/>
          </a:stretch>
        </p:blipFill>
        <p:spPr bwMode="auto">
          <a:xfrm>
            <a:off x="2928926" y="3429000"/>
            <a:ext cx="2857500" cy="1076325"/>
          </a:xfrm>
          <a:prstGeom prst="rect">
            <a:avLst/>
          </a:prstGeom>
          <a:noFill/>
          <a:ln w="9525">
            <a:noFill/>
            <a:round/>
            <a:headEnd/>
            <a:tailEnd/>
          </a:ln>
        </p:spPr>
      </p:pic>
      <p:sp>
        <p:nvSpPr>
          <p:cNvPr id="15" name="Rettangolo 14"/>
          <p:cNvSpPr/>
          <p:nvPr/>
        </p:nvSpPr>
        <p:spPr>
          <a:xfrm>
            <a:off x="2214546" y="500042"/>
            <a:ext cx="3929090" cy="830997"/>
          </a:xfrm>
          <a:prstGeom prst="rect">
            <a:avLst/>
          </a:prstGeom>
        </p:spPr>
        <p:txBody>
          <a:bodyPr wrap="squar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b="1" dirty="0" smtClean="0">
                <a:cs typeface="Times New Roman" pitchFamily="16" charset="0"/>
              </a:rPr>
              <a:t>Tutto è avvenuto senza che ce ne rendessimo conto:</a:t>
            </a:r>
            <a:endParaRPr lang="it-IT" sz="2400" b="1" dirty="0">
              <a:cs typeface="Times New Roman" pitchFamily="16" charset="0"/>
            </a:endParaRPr>
          </a:p>
        </p:txBody>
      </p:sp>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643702" y="4214818"/>
            <a:ext cx="2372712" cy="23727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aseline="-25000" dirty="0"/>
          </a:p>
        </p:txBody>
      </p:sp>
      <p:pic>
        <p:nvPicPr>
          <p:cNvPr id="9219" name="Picture 3" descr="C:\Users\Utente\Desktop\Archivio\1. Archivio\immagini arte\logo formatore\braccioalzato_sx.jpg"/>
          <p:cNvPicPr>
            <a:picLocks noChangeAspect="1" noChangeArrowheads="1"/>
          </p:cNvPicPr>
          <p:nvPr/>
        </p:nvPicPr>
        <p:blipFill>
          <a:blip r:embed="rId3" cstate="print"/>
          <a:srcRect/>
          <a:stretch>
            <a:fillRect/>
          </a:stretch>
        </p:blipFill>
        <p:spPr bwMode="auto">
          <a:xfrm>
            <a:off x="357158" y="3857628"/>
            <a:ext cx="1375903" cy="2714620"/>
          </a:xfrm>
          <a:prstGeom prst="rect">
            <a:avLst/>
          </a:prstGeom>
          <a:noFill/>
        </p:spPr>
      </p:pic>
      <p:pic>
        <p:nvPicPr>
          <p:cNvPr id="9" name="Picture 2"/>
          <p:cNvPicPr>
            <a:picLocks noChangeAspect="1" noChangeArrowheads="1"/>
          </p:cNvPicPr>
          <p:nvPr/>
        </p:nvPicPr>
        <p:blipFill>
          <a:blip r:embed="rId4"/>
          <a:srcRect/>
          <a:stretch>
            <a:fillRect/>
          </a:stretch>
        </p:blipFill>
        <p:spPr bwMode="auto">
          <a:xfrm>
            <a:off x="0" y="0"/>
            <a:ext cx="1500166" cy="953989"/>
          </a:xfrm>
          <a:prstGeom prst="rect">
            <a:avLst/>
          </a:prstGeom>
          <a:noFill/>
          <a:ln w="9525">
            <a:noFill/>
            <a:miter lim="800000"/>
            <a:headEnd/>
            <a:tailEnd/>
          </a:ln>
          <a:effectLst/>
        </p:spPr>
      </p:pic>
      <p:pic>
        <p:nvPicPr>
          <p:cNvPr id="10" name="Picture 2"/>
          <p:cNvPicPr>
            <a:picLocks noChangeAspect="1" noChangeArrowheads="1"/>
          </p:cNvPicPr>
          <p:nvPr/>
        </p:nvPicPr>
        <p:blipFill>
          <a:blip r:embed="rId5"/>
          <a:srcRect/>
          <a:stretch>
            <a:fillRect/>
          </a:stretch>
        </p:blipFill>
        <p:spPr bwMode="auto">
          <a:xfrm>
            <a:off x="7742914" y="0"/>
            <a:ext cx="1401086" cy="785794"/>
          </a:xfrm>
          <a:prstGeom prst="rect">
            <a:avLst/>
          </a:prstGeom>
          <a:noFill/>
          <a:ln w="9525">
            <a:noFill/>
            <a:miter lim="800000"/>
            <a:headEnd/>
            <a:tailEnd/>
          </a:ln>
          <a:effectLst/>
        </p:spPr>
      </p:pic>
      <p:pic>
        <p:nvPicPr>
          <p:cNvPr id="12" name="Picture 3" descr="C:\Users\Utente\Desktop\Archivi\Archivio\1. Archivio\immagini arte\logo rs-ergonomia.jpg"/>
          <p:cNvPicPr>
            <a:picLocks noChangeAspect="1" noChangeArrowheads="1"/>
          </p:cNvPicPr>
          <p:nvPr/>
        </p:nvPicPr>
        <p:blipFill>
          <a:blip r:embed="rId6" cstate="print"/>
          <a:srcRect/>
          <a:stretch>
            <a:fillRect/>
          </a:stretch>
        </p:blipFill>
        <p:spPr bwMode="auto">
          <a:xfrm>
            <a:off x="7786709" y="5714445"/>
            <a:ext cx="1357291" cy="1143555"/>
          </a:xfrm>
          <a:prstGeom prst="rect">
            <a:avLst/>
          </a:prstGeom>
          <a:noFill/>
        </p:spPr>
      </p:pic>
      <p:sp>
        <p:nvSpPr>
          <p:cNvPr id="8" name="Text Box 3"/>
          <p:cNvSpPr txBox="1">
            <a:spLocks noChangeArrowheads="1"/>
          </p:cNvSpPr>
          <p:nvPr/>
        </p:nvSpPr>
        <p:spPr bwMode="auto">
          <a:xfrm>
            <a:off x="1357290" y="1223963"/>
            <a:ext cx="7281885" cy="4392612"/>
          </a:xfrm>
          <a:prstGeom prst="rect">
            <a:avLst/>
          </a:prstGeom>
          <a:noFill/>
          <a:ln w="9525">
            <a:noFill/>
            <a:round/>
            <a:headEnd/>
            <a:tailEnd/>
          </a:ln>
        </p:spPr>
        <p:txBody>
          <a:bodyPr lIns="0" tIns="9000" rIns="0" bIns="0"/>
          <a:lstStyle/>
          <a:p>
            <a:pPr marL="242888" indent="-207963" algn="just">
              <a:lnSpc>
                <a:spcPct val="102000"/>
              </a:lnSpc>
              <a:spcAft>
                <a:spcPts val="1213"/>
              </a:spcAft>
              <a:buFont typeface="Wingdings" charset="2"/>
              <a:buChar char=""/>
              <a:tabLst>
                <a:tab pos="242888" algn="l"/>
                <a:tab pos="690563" algn="l"/>
                <a:tab pos="1139825" algn="l"/>
                <a:tab pos="1589088" algn="l"/>
                <a:tab pos="2038350" algn="l"/>
                <a:tab pos="2487613" algn="l"/>
                <a:tab pos="2936875" algn="l"/>
                <a:tab pos="3386138" algn="l"/>
                <a:tab pos="3835400" algn="l"/>
                <a:tab pos="4284663" algn="l"/>
                <a:tab pos="4733925" algn="l"/>
                <a:tab pos="5183188" algn="l"/>
                <a:tab pos="5632450" algn="l"/>
                <a:tab pos="6081713" algn="l"/>
                <a:tab pos="6530975" algn="l"/>
                <a:tab pos="6980238" algn="l"/>
                <a:tab pos="7429500" algn="l"/>
                <a:tab pos="7878763" algn="l"/>
                <a:tab pos="8328025" algn="l"/>
                <a:tab pos="8777288" algn="l"/>
                <a:tab pos="9226550" algn="l"/>
              </a:tabLst>
            </a:pPr>
            <a:r>
              <a:rPr lang="it-IT" dirty="0" smtClean="0">
                <a:latin typeface="Calibri" charset="0"/>
              </a:rPr>
              <a:t> </a:t>
            </a:r>
            <a:r>
              <a:rPr lang="it-IT" b="1" u="sng" dirty="0" smtClean="0">
                <a:solidFill>
                  <a:srgbClr val="FF0000"/>
                </a:solidFill>
                <a:latin typeface="Calibri" charset="0"/>
              </a:rPr>
              <a:t>Osservare </a:t>
            </a:r>
            <a:r>
              <a:rPr lang="it-IT" b="1" u="sng" dirty="0">
                <a:solidFill>
                  <a:srgbClr val="FF0000"/>
                </a:solidFill>
                <a:latin typeface="Calibri" charset="0"/>
              </a:rPr>
              <a:t>i dati alla ricerca di regolarità</a:t>
            </a:r>
            <a:r>
              <a:rPr lang="it-IT" b="1" dirty="0">
                <a:solidFill>
                  <a:srgbClr val="000000"/>
                </a:solidFill>
                <a:latin typeface="Calibri" charset="0"/>
              </a:rPr>
              <a:t>, restituire informazioni, effettuare una data operazione se si verifica quella situazione. </a:t>
            </a:r>
          </a:p>
          <a:p>
            <a:pPr marL="242888" indent="-207963" algn="just">
              <a:lnSpc>
                <a:spcPct val="102000"/>
              </a:lnSpc>
              <a:spcAft>
                <a:spcPts val="1213"/>
              </a:spcAft>
              <a:buFont typeface="Wingdings" charset="2"/>
              <a:buChar char=""/>
              <a:tabLst>
                <a:tab pos="242888" algn="l"/>
                <a:tab pos="690563" algn="l"/>
                <a:tab pos="1139825" algn="l"/>
                <a:tab pos="1589088" algn="l"/>
                <a:tab pos="2038350" algn="l"/>
                <a:tab pos="2487613" algn="l"/>
                <a:tab pos="2936875" algn="l"/>
                <a:tab pos="3386138" algn="l"/>
                <a:tab pos="3835400" algn="l"/>
                <a:tab pos="4284663" algn="l"/>
                <a:tab pos="4733925" algn="l"/>
                <a:tab pos="5183188" algn="l"/>
                <a:tab pos="5632450" algn="l"/>
                <a:tab pos="6081713" algn="l"/>
                <a:tab pos="6530975" algn="l"/>
                <a:tab pos="6980238" algn="l"/>
                <a:tab pos="7429500" algn="l"/>
                <a:tab pos="7878763" algn="l"/>
                <a:tab pos="8328025" algn="l"/>
                <a:tab pos="8777288" algn="l"/>
                <a:tab pos="9226550" algn="l"/>
              </a:tabLst>
            </a:pPr>
            <a:r>
              <a:rPr lang="it-IT" b="1" dirty="0">
                <a:solidFill>
                  <a:srgbClr val="000000"/>
                </a:solidFill>
                <a:latin typeface="Calibri" charset="0"/>
              </a:rPr>
              <a:t>Il passaggio all'utilizzo di tecniche statistiche in grado di </a:t>
            </a:r>
            <a:r>
              <a:rPr lang="it-IT" b="1" dirty="0">
                <a:solidFill>
                  <a:srgbClr val="FF0000"/>
                </a:solidFill>
                <a:latin typeface="Calibri" charset="0"/>
              </a:rPr>
              <a:t>stimare la </a:t>
            </a:r>
            <a:r>
              <a:rPr lang="it-IT" b="1" dirty="0" smtClean="0">
                <a:solidFill>
                  <a:srgbClr val="FF0000"/>
                </a:solidFill>
                <a:latin typeface="Calibri" charset="0"/>
              </a:rPr>
              <a:t>causalità</a:t>
            </a:r>
            <a:r>
              <a:rPr lang="it-IT" b="1" dirty="0" smtClean="0">
                <a:solidFill>
                  <a:srgbClr val="000000"/>
                </a:solidFill>
                <a:latin typeface="Calibri" charset="0"/>
              </a:rPr>
              <a:t> ci </a:t>
            </a:r>
            <a:r>
              <a:rPr lang="it-IT" b="1" dirty="0">
                <a:solidFill>
                  <a:srgbClr val="000000"/>
                </a:solidFill>
                <a:latin typeface="Calibri" charset="0"/>
              </a:rPr>
              <a:t>consente di dotare le macchine di un ulteriore abilità </a:t>
            </a:r>
            <a:r>
              <a:rPr lang="it-IT" b="1" dirty="0" smtClean="0">
                <a:solidFill>
                  <a:srgbClr val="000000"/>
                </a:solidFill>
                <a:latin typeface="Calibri" charset="0"/>
              </a:rPr>
              <a:t>cognitiva: stimare </a:t>
            </a:r>
            <a:r>
              <a:rPr lang="it-IT" b="1" dirty="0">
                <a:solidFill>
                  <a:srgbClr val="000000"/>
                </a:solidFill>
                <a:latin typeface="Calibri" charset="0"/>
              </a:rPr>
              <a:t>“cosa accadrebbe ad una variabile se adotto un certo comportamento?”, </a:t>
            </a:r>
            <a:r>
              <a:rPr lang="it-IT" b="1" dirty="0" smtClean="0">
                <a:solidFill>
                  <a:srgbClr val="000000"/>
                </a:solidFill>
                <a:latin typeface="Calibri" charset="0"/>
              </a:rPr>
              <a:t>siamo </a:t>
            </a:r>
            <a:r>
              <a:rPr lang="it-IT" b="1" dirty="0">
                <a:solidFill>
                  <a:srgbClr val="000000"/>
                </a:solidFill>
                <a:latin typeface="Calibri" charset="0"/>
              </a:rPr>
              <a:t>al livello dell'auto che si guida da sola.</a:t>
            </a:r>
          </a:p>
          <a:p>
            <a:pPr marL="242888" indent="-207963" algn="just">
              <a:lnSpc>
                <a:spcPct val="102000"/>
              </a:lnSpc>
              <a:spcAft>
                <a:spcPts val="1213"/>
              </a:spcAft>
              <a:buFont typeface="Wingdings" charset="2"/>
              <a:buChar char=""/>
              <a:tabLst>
                <a:tab pos="242888" algn="l"/>
                <a:tab pos="690563" algn="l"/>
                <a:tab pos="1139825" algn="l"/>
                <a:tab pos="1589088" algn="l"/>
                <a:tab pos="2038350" algn="l"/>
                <a:tab pos="2487613" algn="l"/>
                <a:tab pos="2936875" algn="l"/>
                <a:tab pos="3386138" algn="l"/>
                <a:tab pos="3835400" algn="l"/>
                <a:tab pos="4284663" algn="l"/>
                <a:tab pos="4733925" algn="l"/>
                <a:tab pos="5183188" algn="l"/>
                <a:tab pos="5632450" algn="l"/>
                <a:tab pos="6081713" algn="l"/>
                <a:tab pos="6530975" algn="l"/>
                <a:tab pos="6980238" algn="l"/>
                <a:tab pos="7429500" algn="l"/>
                <a:tab pos="7878763" algn="l"/>
                <a:tab pos="8328025" algn="l"/>
                <a:tab pos="8777288" algn="l"/>
                <a:tab pos="9226550" algn="l"/>
              </a:tabLst>
            </a:pPr>
            <a:r>
              <a:rPr lang="it-IT" b="1" dirty="0">
                <a:solidFill>
                  <a:srgbClr val="000000"/>
                </a:solidFill>
                <a:latin typeface="Calibri" charset="0"/>
              </a:rPr>
              <a:t>Al livello più alto (non ancora raggiunto) c'è l'immaginare, la </a:t>
            </a:r>
            <a:r>
              <a:rPr lang="it-IT" b="1" dirty="0">
                <a:solidFill>
                  <a:srgbClr val="FF0000"/>
                </a:solidFill>
                <a:latin typeface="Calibri" charset="0"/>
              </a:rPr>
              <a:t>capacità di </a:t>
            </a:r>
            <a:r>
              <a:rPr lang="it-IT" b="1" dirty="0" err="1">
                <a:solidFill>
                  <a:srgbClr val="FF0000"/>
                </a:solidFill>
                <a:latin typeface="Calibri" charset="0"/>
              </a:rPr>
              <a:t>problem</a:t>
            </a:r>
            <a:r>
              <a:rPr lang="it-IT" b="1" dirty="0">
                <a:solidFill>
                  <a:srgbClr val="FF0000"/>
                </a:solidFill>
                <a:latin typeface="Calibri" charset="0"/>
              </a:rPr>
              <a:t> </a:t>
            </a:r>
            <a:r>
              <a:rPr lang="it-IT" b="1" dirty="0" err="1">
                <a:solidFill>
                  <a:srgbClr val="FF0000"/>
                </a:solidFill>
                <a:latin typeface="Calibri" charset="0"/>
              </a:rPr>
              <a:t>solving</a:t>
            </a:r>
            <a:r>
              <a:rPr lang="it-IT" b="1" dirty="0">
                <a:solidFill>
                  <a:srgbClr val="FF0000"/>
                </a:solidFill>
                <a:latin typeface="Calibri" charset="0"/>
              </a:rPr>
              <a:t>, la retrospezione e la comprensione</a:t>
            </a:r>
            <a:r>
              <a:rPr lang="it-IT" b="1" dirty="0">
                <a:solidFill>
                  <a:srgbClr val="000000"/>
                </a:solidFill>
                <a:latin typeface="Calibri" charset="0"/>
              </a:rPr>
              <a:t>, </a:t>
            </a:r>
            <a:r>
              <a:rPr lang="it-IT" b="1" dirty="0" smtClean="0">
                <a:solidFill>
                  <a:srgbClr val="000000"/>
                </a:solidFill>
                <a:latin typeface="Calibri" charset="0"/>
              </a:rPr>
              <a:t>si </a:t>
            </a:r>
            <a:r>
              <a:rPr lang="it-IT" b="1" dirty="0">
                <a:solidFill>
                  <a:srgbClr val="000000"/>
                </a:solidFill>
                <a:latin typeface="Calibri" charset="0"/>
              </a:rPr>
              <a:t>fornisce alla macchina la capacità di guardare indietro e di astrarre, immaginando cosa avrebbe potuto cambiare fare qualcosa di diverso sul piano del successo o fallimento, o di giudizi di giusto e sbagliato.</a:t>
            </a:r>
          </a:p>
        </p:txBody>
      </p:sp>
      <p:sp>
        <p:nvSpPr>
          <p:cNvPr id="11" name="Rettangolo 10"/>
          <p:cNvSpPr/>
          <p:nvPr/>
        </p:nvSpPr>
        <p:spPr>
          <a:xfrm>
            <a:off x="2857488" y="571480"/>
            <a:ext cx="3912610" cy="461665"/>
          </a:xfrm>
          <a:prstGeom prst="rect">
            <a:avLst/>
          </a:prstGeom>
        </p:spPr>
        <p:txBody>
          <a:bodyPr wrap="non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b="1" dirty="0" smtClean="0">
                <a:cs typeface="Times New Roman" pitchFamily="16" charset="0"/>
              </a:rPr>
              <a:t>AI: 3 livelli di abilità cognitive</a:t>
            </a:r>
            <a:endParaRPr lang="it-IT" sz="2400" b="1" dirty="0">
              <a:cs typeface="Times New Roman" pitchFamily="16" charset="0"/>
            </a:endParaRPr>
          </a:p>
        </p:txBody>
      </p:sp>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643702" y="4214818"/>
            <a:ext cx="2372712" cy="23727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aseline="-25000" dirty="0"/>
          </a:p>
        </p:txBody>
      </p:sp>
      <p:pic>
        <p:nvPicPr>
          <p:cNvPr id="9219" name="Picture 3" descr="C:\Users\Utente\Desktop\Archivio\1. Archivio\immagini arte\logo formatore\braccioalzato_sx.jpg"/>
          <p:cNvPicPr>
            <a:picLocks noChangeAspect="1" noChangeArrowheads="1"/>
          </p:cNvPicPr>
          <p:nvPr/>
        </p:nvPicPr>
        <p:blipFill>
          <a:blip r:embed="rId3" cstate="print"/>
          <a:srcRect/>
          <a:stretch>
            <a:fillRect/>
          </a:stretch>
        </p:blipFill>
        <p:spPr bwMode="auto">
          <a:xfrm>
            <a:off x="357158" y="3857628"/>
            <a:ext cx="1375903" cy="2714620"/>
          </a:xfrm>
          <a:prstGeom prst="rect">
            <a:avLst/>
          </a:prstGeom>
          <a:noFill/>
        </p:spPr>
      </p:pic>
      <p:pic>
        <p:nvPicPr>
          <p:cNvPr id="9" name="Picture 2"/>
          <p:cNvPicPr>
            <a:picLocks noChangeAspect="1" noChangeArrowheads="1"/>
          </p:cNvPicPr>
          <p:nvPr/>
        </p:nvPicPr>
        <p:blipFill>
          <a:blip r:embed="rId4"/>
          <a:srcRect/>
          <a:stretch>
            <a:fillRect/>
          </a:stretch>
        </p:blipFill>
        <p:spPr bwMode="auto">
          <a:xfrm>
            <a:off x="0" y="0"/>
            <a:ext cx="1500166" cy="953989"/>
          </a:xfrm>
          <a:prstGeom prst="rect">
            <a:avLst/>
          </a:prstGeom>
          <a:noFill/>
          <a:ln w="9525">
            <a:noFill/>
            <a:miter lim="800000"/>
            <a:headEnd/>
            <a:tailEnd/>
          </a:ln>
          <a:effectLst/>
        </p:spPr>
      </p:pic>
      <p:pic>
        <p:nvPicPr>
          <p:cNvPr id="10" name="Picture 2"/>
          <p:cNvPicPr>
            <a:picLocks noChangeAspect="1" noChangeArrowheads="1"/>
          </p:cNvPicPr>
          <p:nvPr/>
        </p:nvPicPr>
        <p:blipFill>
          <a:blip r:embed="rId5"/>
          <a:srcRect/>
          <a:stretch>
            <a:fillRect/>
          </a:stretch>
        </p:blipFill>
        <p:spPr bwMode="auto">
          <a:xfrm>
            <a:off x="7742914" y="0"/>
            <a:ext cx="1401086" cy="785794"/>
          </a:xfrm>
          <a:prstGeom prst="rect">
            <a:avLst/>
          </a:prstGeom>
          <a:noFill/>
          <a:ln w="9525">
            <a:noFill/>
            <a:miter lim="800000"/>
            <a:headEnd/>
            <a:tailEnd/>
          </a:ln>
          <a:effectLst/>
        </p:spPr>
      </p:pic>
      <p:pic>
        <p:nvPicPr>
          <p:cNvPr id="12" name="Picture 3" descr="C:\Users\Utente\Desktop\Archivi\Archivio\1. Archivio\immagini arte\logo rs-ergonomia.jpg"/>
          <p:cNvPicPr>
            <a:picLocks noChangeAspect="1" noChangeArrowheads="1"/>
          </p:cNvPicPr>
          <p:nvPr/>
        </p:nvPicPr>
        <p:blipFill>
          <a:blip r:embed="rId6" cstate="print"/>
          <a:srcRect/>
          <a:stretch>
            <a:fillRect/>
          </a:stretch>
        </p:blipFill>
        <p:spPr bwMode="auto">
          <a:xfrm>
            <a:off x="7786709" y="5714445"/>
            <a:ext cx="1357291" cy="1143555"/>
          </a:xfrm>
          <a:prstGeom prst="rect">
            <a:avLst/>
          </a:prstGeom>
          <a:noFill/>
        </p:spPr>
      </p:pic>
      <p:sp>
        <p:nvSpPr>
          <p:cNvPr id="8" name="Text Box 3"/>
          <p:cNvSpPr txBox="1">
            <a:spLocks noChangeArrowheads="1"/>
          </p:cNvSpPr>
          <p:nvPr/>
        </p:nvSpPr>
        <p:spPr bwMode="auto">
          <a:xfrm>
            <a:off x="1857356" y="1285860"/>
            <a:ext cx="5715040" cy="4392613"/>
          </a:xfrm>
          <a:prstGeom prst="rect">
            <a:avLst/>
          </a:prstGeom>
          <a:noFill/>
          <a:ln w="9525">
            <a:noFill/>
            <a:round/>
            <a:headEnd/>
            <a:tailEnd/>
          </a:ln>
        </p:spPr>
        <p:txBody>
          <a:bodyPr lIns="0" tIns="9000" rIns="0" bIns="0"/>
          <a:lstStyle/>
          <a:p>
            <a:pPr marL="242888" indent="-207963" algn="just">
              <a:lnSpc>
                <a:spcPct val="102000"/>
              </a:lnSpc>
              <a:spcAft>
                <a:spcPts val="1213"/>
              </a:spcAft>
              <a:buFont typeface="Wingdings" charset="2"/>
              <a:buChar char=""/>
              <a:tabLst>
                <a:tab pos="242888" algn="l"/>
                <a:tab pos="690563" algn="l"/>
                <a:tab pos="1139825" algn="l"/>
                <a:tab pos="1589088" algn="l"/>
                <a:tab pos="2038350" algn="l"/>
                <a:tab pos="2487613" algn="l"/>
                <a:tab pos="2936875" algn="l"/>
                <a:tab pos="3386138" algn="l"/>
                <a:tab pos="3835400" algn="l"/>
                <a:tab pos="4284663" algn="l"/>
                <a:tab pos="4733925" algn="l"/>
                <a:tab pos="5183188" algn="l"/>
                <a:tab pos="5632450" algn="l"/>
                <a:tab pos="6081713" algn="l"/>
                <a:tab pos="6530975" algn="l"/>
                <a:tab pos="6980238" algn="l"/>
                <a:tab pos="7429500" algn="l"/>
                <a:tab pos="7878763" algn="l"/>
                <a:tab pos="8328025" algn="l"/>
                <a:tab pos="8777288" algn="l"/>
                <a:tab pos="9226550" algn="l"/>
              </a:tabLst>
            </a:pPr>
            <a:r>
              <a:rPr lang="it-IT" sz="2000" b="1" dirty="0">
                <a:solidFill>
                  <a:srgbClr val="000000"/>
                </a:solidFill>
                <a:latin typeface="Calibri" charset="0"/>
              </a:rPr>
              <a:t>La scelta di valori che la classe dirigente deve affrontare, per evitare che i “nuovi padroni della robotica” assumano un potere esagerato. </a:t>
            </a:r>
          </a:p>
          <a:p>
            <a:pPr marL="242888" indent="-207963" algn="just">
              <a:lnSpc>
                <a:spcPct val="102000"/>
              </a:lnSpc>
              <a:spcAft>
                <a:spcPts val="1213"/>
              </a:spcAft>
              <a:buFont typeface="Wingdings" charset="2"/>
              <a:buChar char=""/>
              <a:tabLst>
                <a:tab pos="242888" algn="l"/>
                <a:tab pos="690563" algn="l"/>
                <a:tab pos="1139825" algn="l"/>
                <a:tab pos="1589088" algn="l"/>
                <a:tab pos="2038350" algn="l"/>
                <a:tab pos="2487613" algn="l"/>
                <a:tab pos="2936875" algn="l"/>
                <a:tab pos="3386138" algn="l"/>
                <a:tab pos="3835400" algn="l"/>
                <a:tab pos="4284663" algn="l"/>
                <a:tab pos="4733925" algn="l"/>
                <a:tab pos="5183188" algn="l"/>
                <a:tab pos="5632450" algn="l"/>
                <a:tab pos="6081713" algn="l"/>
                <a:tab pos="6530975" algn="l"/>
                <a:tab pos="6980238" algn="l"/>
                <a:tab pos="7429500" algn="l"/>
                <a:tab pos="7878763" algn="l"/>
                <a:tab pos="8328025" algn="l"/>
                <a:tab pos="8777288" algn="l"/>
                <a:tab pos="9226550" algn="l"/>
              </a:tabLst>
            </a:pPr>
            <a:r>
              <a:rPr lang="it-IT" sz="2000" b="1" dirty="0" smtClean="0">
                <a:solidFill>
                  <a:srgbClr val="000000"/>
                </a:solidFill>
                <a:latin typeface="Calibri" charset="0"/>
              </a:rPr>
              <a:t>Questa </a:t>
            </a:r>
            <a:r>
              <a:rPr lang="it-IT" sz="2000" b="1" dirty="0">
                <a:solidFill>
                  <a:srgbClr val="000000"/>
                </a:solidFill>
                <a:latin typeface="Calibri" charset="0"/>
              </a:rPr>
              <a:t>sfida riguarda i progettisti: la capacità di progettare sistemi di interazione tra l'uomo, la macchina/la rete e l'ambiente, ovvero tra l'uomo e le macchine presenti nel proprio ambiente che sono collegate e comunicano tra loro. </a:t>
            </a:r>
          </a:p>
          <a:p>
            <a:pPr marL="242888" indent="-207963" algn="just">
              <a:lnSpc>
                <a:spcPct val="102000"/>
              </a:lnSpc>
              <a:spcAft>
                <a:spcPts val="1213"/>
              </a:spcAft>
              <a:buFont typeface="Wingdings" charset="2"/>
              <a:buChar char=""/>
              <a:tabLst>
                <a:tab pos="242888" algn="l"/>
                <a:tab pos="690563" algn="l"/>
                <a:tab pos="1139825" algn="l"/>
                <a:tab pos="1589088" algn="l"/>
                <a:tab pos="2038350" algn="l"/>
                <a:tab pos="2487613" algn="l"/>
                <a:tab pos="2936875" algn="l"/>
                <a:tab pos="3386138" algn="l"/>
                <a:tab pos="3835400" algn="l"/>
                <a:tab pos="4284663" algn="l"/>
                <a:tab pos="4733925" algn="l"/>
                <a:tab pos="5183188" algn="l"/>
                <a:tab pos="5632450" algn="l"/>
                <a:tab pos="6081713" algn="l"/>
                <a:tab pos="6530975" algn="l"/>
                <a:tab pos="6980238" algn="l"/>
                <a:tab pos="7429500" algn="l"/>
                <a:tab pos="7878763" algn="l"/>
                <a:tab pos="8328025" algn="l"/>
                <a:tab pos="8777288" algn="l"/>
                <a:tab pos="9226550" algn="l"/>
              </a:tabLst>
            </a:pPr>
            <a:r>
              <a:rPr lang="it-IT" sz="2000" b="1" dirty="0" smtClean="0">
                <a:solidFill>
                  <a:srgbClr val="000000"/>
                </a:solidFill>
                <a:latin typeface="Calibri" charset="0"/>
              </a:rPr>
              <a:t>Riguarda </a:t>
            </a:r>
            <a:r>
              <a:rPr lang="it-IT" sz="2000" b="1" dirty="0">
                <a:solidFill>
                  <a:srgbClr val="000000"/>
                </a:solidFill>
                <a:latin typeface="Calibri" charset="0"/>
              </a:rPr>
              <a:t>tutti noi, chi quelle macchine dovrà utilizzarle, con quelle macchine dovrà interagire e controllarne i cambiamenti che indurranno nella loro vita quotidiana.</a:t>
            </a:r>
          </a:p>
        </p:txBody>
      </p:sp>
      <p:sp>
        <p:nvSpPr>
          <p:cNvPr id="11" name="Rettangolo 10"/>
          <p:cNvSpPr/>
          <p:nvPr/>
        </p:nvSpPr>
        <p:spPr>
          <a:xfrm>
            <a:off x="3000364" y="571480"/>
            <a:ext cx="3363485" cy="461665"/>
          </a:xfrm>
          <a:prstGeom prst="rect">
            <a:avLst/>
          </a:prstGeom>
        </p:spPr>
        <p:txBody>
          <a:bodyPr wrap="non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b="1" dirty="0" smtClean="0">
                <a:cs typeface="Times New Roman" pitchFamily="16" charset="0"/>
              </a:rPr>
              <a:t>In atto c'è una sfida etica</a:t>
            </a:r>
            <a:endParaRPr lang="it-IT" sz="2400" b="1" dirty="0">
              <a:cs typeface="Times New Roman" pitchFamily="16"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slide(fromBottom)">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slide(fromBottom)">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643702" y="4214818"/>
            <a:ext cx="2372712" cy="23727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aseline="-25000" dirty="0"/>
          </a:p>
        </p:txBody>
      </p:sp>
      <p:pic>
        <p:nvPicPr>
          <p:cNvPr id="9219" name="Picture 3" descr="C:\Users\Utente\Desktop\Archivio\1. Archivio\immagini arte\logo formatore\braccioalzato_sx.jpg"/>
          <p:cNvPicPr>
            <a:picLocks noChangeAspect="1" noChangeArrowheads="1"/>
          </p:cNvPicPr>
          <p:nvPr/>
        </p:nvPicPr>
        <p:blipFill>
          <a:blip r:embed="rId3" cstate="print"/>
          <a:srcRect/>
          <a:stretch>
            <a:fillRect/>
          </a:stretch>
        </p:blipFill>
        <p:spPr bwMode="auto">
          <a:xfrm>
            <a:off x="-32" y="4143404"/>
            <a:ext cx="1375903" cy="2714620"/>
          </a:xfrm>
          <a:prstGeom prst="rect">
            <a:avLst/>
          </a:prstGeom>
          <a:noFill/>
        </p:spPr>
      </p:pic>
      <p:pic>
        <p:nvPicPr>
          <p:cNvPr id="9" name="Picture 2"/>
          <p:cNvPicPr>
            <a:picLocks noChangeAspect="1" noChangeArrowheads="1"/>
          </p:cNvPicPr>
          <p:nvPr/>
        </p:nvPicPr>
        <p:blipFill>
          <a:blip r:embed="rId4"/>
          <a:srcRect/>
          <a:stretch>
            <a:fillRect/>
          </a:stretch>
        </p:blipFill>
        <p:spPr bwMode="auto">
          <a:xfrm>
            <a:off x="0" y="0"/>
            <a:ext cx="1500166" cy="953989"/>
          </a:xfrm>
          <a:prstGeom prst="rect">
            <a:avLst/>
          </a:prstGeom>
          <a:noFill/>
          <a:ln w="9525">
            <a:noFill/>
            <a:miter lim="800000"/>
            <a:headEnd/>
            <a:tailEnd/>
          </a:ln>
          <a:effectLst/>
        </p:spPr>
      </p:pic>
      <p:pic>
        <p:nvPicPr>
          <p:cNvPr id="10" name="Picture 2"/>
          <p:cNvPicPr>
            <a:picLocks noChangeAspect="1" noChangeArrowheads="1"/>
          </p:cNvPicPr>
          <p:nvPr/>
        </p:nvPicPr>
        <p:blipFill>
          <a:blip r:embed="rId5"/>
          <a:srcRect/>
          <a:stretch>
            <a:fillRect/>
          </a:stretch>
        </p:blipFill>
        <p:spPr bwMode="auto">
          <a:xfrm>
            <a:off x="7742914" y="0"/>
            <a:ext cx="1401086" cy="785794"/>
          </a:xfrm>
          <a:prstGeom prst="rect">
            <a:avLst/>
          </a:prstGeom>
          <a:noFill/>
          <a:ln w="9525">
            <a:noFill/>
            <a:miter lim="800000"/>
            <a:headEnd/>
            <a:tailEnd/>
          </a:ln>
          <a:effectLst/>
        </p:spPr>
      </p:pic>
      <p:pic>
        <p:nvPicPr>
          <p:cNvPr id="12" name="Picture 3" descr="C:\Users\Utente\Desktop\Archivi\Archivio\1. Archivio\immagini arte\logo rs-ergonomia.jpg"/>
          <p:cNvPicPr>
            <a:picLocks noChangeAspect="1" noChangeArrowheads="1"/>
          </p:cNvPicPr>
          <p:nvPr/>
        </p:nvPicPr>
        <p:blipFill>
          <a:blip r:embed="rId6" cstate="print"/>
          <a:srcRect/>
          <a:stretch>
            <a:fillRect/>
          </a:stretch>
        </p:blipFill>
        <p:spPr bwMode="auto">
          <a:xfrm>
            <a:off x="7786709" y="5714445"/>
            <a:ext cx="1357291" cy="1143555"/>
          </a:xfrm>
          <a:prstGeom prst="rect">
            <a:avLst/>
          </a:prstGeom>
          <a:noFill/>
        </p:spPr>
      </p:pic>
      <p:sp>
        <p:nvSpPr>
          <p:cNvPr id="8" name="Text Box 3"/>
          <p:cNvSpPr txBox="1">
            <a:spLocks noChangeArrowheads="1"/>
          </p:cNvSpPr>
          <p:nvPr/>
        </p:nvSpPr>
        <p:spPr bwMode="auto">
          <a:xfrm>
            <a:off x="1462100" y="2214554"/>
            <a:ext cx="5538792" cy="4429156"/>
          </a:xfrm>
          <a:prstGeom prst="rect">
            <a:avLst/>
          </a:prstGeom>
          <a:noFill/>
          <a:ln w="9525">
            <a:noFill/>
            <a:round/>
            <a:headEnd/>
            <a:tailEnd/>
          </a:ln>
        </p:spPr>
        <p:txBody>
          <a:bodyPr lIns="90000" tIns="45000" rIns="90000" bIns="45000"/>
          <a:lstStyle/>
          <a:p>
            <a:pPr algn="just">
              <a:spcAft>
                <a:spcPts val="57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dirty="0">
                <a:solidFill>
                  <a:srgbClr val="000000"/>
                </a:solidFill>
                <a:cs typeface="Times New Roman" pitchFamily="16" charset="0"/>
              </a:rPr>
              <a:t>Creare macchine intelligenti significa creare interazione, simbiosi e cooperazione, tanto con le persone quanto con le altre macchine intelligenti. </a:t>
            </a:r>
            <a:r>
              <a:rPr lang="it-IT" sz="2000" b="1" dirty="0">
                <a:solidFill>
                  <a:srgbClr val="000000"/>
                </a:solidFill>
                <a:cs typeface="Times New Roman" pitchFamily="16" charset="0"/>
              </a:rPr>
              <a:t>L'ergonomia sarà la chiave per progettare interfacce digitali</a:t>
            </a:r>
            <a:r>
              <a:rPr lang="it-IT" sz="2000" dirty="0">
                <a:solidFill>
                  <a:srgbClr val="000000"/>
                </a:solidFill>
                <a:cs typeface="Times New Roman" pitchFamily="16" charset="0"/>
              </a:rPr>
              <a:t>, in cui le comunicazioni </a:t>
            </a:r>
            <a:r>
              <a:rPr lang="it-IT" sz="2000" dirty="0" err="1">
                <a:solidFill>
                  <a:srgbClr val="000000"/>
                </a:solidFill>
                <a:cs typeface="Times New Roman" pitchFamily="16" charset="0"/>
              </a:rPr>
              <a:t>uomo-macchina-rete</a:t>
            </a:r>
            <a:r>
              <a:rPr lang="it-IT" sz="2000" dirty="0">
                <a:solidFill>
                  <a:srgbClr val="000000"/>
                </a:solidFill>
                <a:cs typeface="Times New Roman" pitchFamily="16" charset="0"/>
              </a:rPr>
              <a:t> non avverranno più solo attraverso la tastiera di un computer diventato sempre più piccolo e portatile e con comandi </a:t>
            </a:r>
            <a:r>
              <a:rPr lang="it-IT" sz="2000" dirty="0" err="1">
                <a:solidFill>
                  <a:srgbClr val="000000"/>
                </a:solidFill>
                <a:cs typeface="Times New Roman" pitchFamily="16" charset="0"/>
              </a:rPr>
              <a:t>touch</a:t>
            </a:r>
            <a:r>
              <a:rPr lang="it-IT" sz="2000" dirty="0">
                <a:solidFill>
                  <a:srgbClr val="000000"/>
                </a:solidFill>
                <a:cs typeface="Times New Roman" pitchFamily="16" charset="0"/>
              </a:rPr>
              <a:t>, ma </a:t>
            </a:r>
            <a:r>
              <a:rPr lang="it-IT" sz="2000" dirty="0" err="1">
                <a:solidFill>
                  <a:srgbClr val="000000"/>
                </a:solidFill>
                <a:cs typeface="Times New Roman" pitchFamily="16" charset="0"/>
              </a:rPr>
              <a:t>prevederanno</a:t>
            </a:r>
            <a:r>
              <a:rPr lang="it-IT" sz="2000" dirty="0">
                <a:solidFill>
                  <a:srgbClr val="000000"/>
                </a:solidFill>
                <a:cs typeface="Times New Roman" pitchFamily="16" charset="0"/>
              </a:rPr>
              <a:t> modalità di interfaccia quali la comprensione ed emulazione, da parte della macchina, del comportamento umano, e la gestione di segnali sociali: le funzioni dei dispositivi mosse attraverso le dita, i gesti, la voce, gli occhi e addirittura il pensiero.</a:t>
            </a:r>
            <a:r>
              <a:rPr lang="it-IT" sz="1600" dirty="0">
                <a:solidFill>
                  <a:srgbClr val="000000"/>
                </a:solidFill>
                <a:cs typeface="Times New Roman" pitchFamily="16" charset="0"/>
              </a:rPr>
              <a:t> </a:t>
            </a:r>
            <a:r>
              <a:rPr lang="it-IT" sz="1200" dirty="0">
                <a:solidFill>
                  <a:srgbClr val="000000"/>
                </a:solidFill>
                <a:cs typeface="Times New Roman" pitchFamily="16" charset="0"/>
              </a:rPr>
              <a:t>(</a:t>
            </a:r>
            <a:r>
              <a:rPr lang="it-IT" sz="1200" dirty="0" err="1">
                <a:solidFill>
                  <a:srgbClr val="000000"/>
                </a:solidFill>
                <a:cs typeface="Times New Roman" pitchFamily="16" charset="0"/>
              </a:rPr>
              <a:t>Rinaldi</a:t>
            </a:r>
            <a:r>
              <a:rPr lang="it-IT" sz="1200" dirty="0">
                <a:solidFill>
                  <a:srgbClr val="000000"/>
                </a:solidFill>
                <a:cs typeface="Times New Roman" pitchFamily="16" charset="0"/>
              </a:rPr>
              <a:t> A., 2016)</a:t>
            </a:r>
          </a:p>
        </p:txBody>
      </p:sp>
      <p:pic>
        <p:nvPicPr>
          <p:cNvPr id="11" name="Picture 4"/>
          <p:cNvPicPr>
            <a:picLocks noChangeAspect="1" noChangeArrowheads="1"/>
          </p:cNvPicPr>
          <p:nvPr/>
        </p:nvPicPr>
        <p:blipFill>
          <a:blip r:embed="rId7" cstate="print"/>
          <a:srcRect/>
          <a:stretch>
            <a:fillRect/>
          </a:stretch>
        </p:blipFill>
        <p:spPr bwMode="auto">
          <a:xfrm>
            <a:off x="6215074" y="1000108"/>
            <a:ext cx="2879725" cy="1295400"/>
          </a:xfrm>
          <a:prstGeom prst="rect">
            <a:avLst/>
          </a:prstGeom>
          <a:noFill/>
          <a:ln w="9525">
            <a:noFill/>
            <a:round/>
            <a:headEnd/>
            <a:tailEnd/>
          </a:ln>
        </p:spPr>
      </p:pic>
      <p:sp>
        <p:nvSpPr>
          <p:cNvPr id="13" name="Rettangolo 12"/>
          <p:cNvSpPr/>
          <p:nvPr/>
        </p:nvSpPr>
        <p:spPr>
          <a:xfrm>
            <a:off x="2000232" y="1467137"/>
            <a:ext cx="3474477" cy="461665"/>
          </a:xfrm>
          <a:prstGeom prst="rect">
            <a:avLst/>
          </a:prstGeom>
        </p:spPr>
        <p:txBody>
          <a:bodyPr wrap="non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b="1" dirty="0" smtClean="0">
                <a:cs typeface="Times New Roman" pitchFamily="16" charset="0"/>
              </a:rPr>
              <a:t>Una sfida per l'ergonomia</a:t>
            </a:r>
            <a:endParaRPr lang="it-IT" sz="2400" b="1" dirty="0">
              <a:cs typeface="Times New Roman" pitchFamily="16" charset="0"/>
            </a:endParaRPr>
          </a:p>
        </p:txBody>
      </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643702" y="4214818"/>
            <a:ext cx="2372712" cy="23727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aseline="-25000" dirty="0"/>
          </a:p>
        </p:txBody>
      </p:sp>
      <p:sp>
        <p:nvSpPr>
          <p:cNvPr id="13" name="Segnaposto numero diapositiva 12"/>
          <p:cNvSpPr>
            <a:spLocks noGrp="1"/>
          </p:cNvSpPr>
          <p:nvPr>
            <p:ph type="sldNum" sz="quarter" idx="12"/>
          </p:nvPr>
        </p:nvSpPr>
        <p:spPr/>
        <p:txBody>
          <a:bodyPr/>
          <a:lstStyle/>
          <a:p>
            <a:fld id="{04206EC5-AC42-4891-A646-D28A663F9314}" type="slidenum">
              <a:rPr lang="it-IT" smtClean="0"/>
              <a:pPr/>
              <a:t>2</a:t>
            </a:fld>
            <a:endParaRPr lang="it-IT"/>
          </a:p>
        </p:txBody>
      </p:sp>
      <p:pic>
        <p:nvPicPr>
          <p:cNvPr id="9" name="Picture 2"/>
          <p:cNvPicPr>
            <a:picLocks noChangeAspect="1" noChangeArrowheads="1"/>
          </p:cNvPicPr>
          <p:nvPr/>
        </p:nvPicPr>
        <p:blipFill>
          <a:blip r:embed="rId3"/>
          <a:srcRect/>
          <a:stretch>
            <a:fillRect/>
          </a:stretch>
        </p:blipFill>
        <p:spPr bwMode="auto">
          <a:xfrm>
            <a:off x="0" y="0"/>
            <a:ext cx="1500166" cy="953989"/>
          </a:xfrm>
          <a:prstGeom prst="rect">
            <a:avLst/>
          </a:prstGeom>
          <a:noFill/>
          <a:ln w="9525">
            <a:noFill/>
            <a:miter lim="800000"/>
            <a:headEnd/>
            <a:tailEnd/>
          </a:ln>
          <a:effectLst/>
        </p:spPr>
      </p:pic>
      <p:pic>
        <p:nvPicPr>
          <p:cNvPr id="10" name="Picture 2"/>
          <p:cNvPicPr>
            <a:picLocks noChangeAspect="1" noChangeArrowheads="1"/>
          </p:cNvPicPr>
          <p:nvPr/>
        </p:nvPicPr>
        <p:blipFill>
          <a:blip r:embed="rId4"/>
          <a:srcRect/>
          <a:stretch>
            <a:fillRect/>
          </a:stretch>
        </p:blipFill>
        <p:spPr bwMode="auto">
          <a:xfrm>
            <a:off x="7742914" y="0"/>
            <a:ext cx="1401086" cy="785794"/>
          </a:xfrm>
          <a:prstGeom prst="rect">
            <a:avLst/>
          </a:prstGeom>
          <a:noFill/>
          <a:ln w="9525">
            <a:noFill/>
            <a:miter lim="800000"/>
            <a:headEnd/>
            <a:tailEnd/>
          </a:ln>
          <a:effectLst/>
        </p:spPr>
      </p:pic>
      <p:pic>
        <p:nvPicPr>
          <p:cNvPr id="11" name="Picture 3" descr="C:\Users\Utente\Desktop\Archivi\Archivio\1. Archivio\immagini arte\logo rs-ergonomia.jpg"/>
          <p:cNvPicPr>
            <a:picLocks noChangeAspect="1" noChangeArrowheads="1"/>
          </p:cNvPicPr>
          <p:nvPr/>
        </p:nvPicPr>
        <p:blipFill>
          <a:blip r:embed="rId5" cstate="print"/>
          <a:srcRect/>
          <a:stretch>
            <a:fillRect/>
          </a:stretch>
        </p:blipFill>
        <p:spPr bwMode="auto">
          <a:xfrm>
            <a:off x="7786709" y="5714445"/>
            <a:ext cx="1357291" cy="1143555"/>
          </a:xfrm>
          <a:prstGeom prst="rect">
            <a:avLst/>
          </a:prstGeom>
          <a:noFill/>
        </p:spPr>
      </p:pic>
      <p:pic>
        <p:nvPicPr>
          <p:cNvPr id="12" name="Picture 4"/>
          <p:cNvPicPr>
            <a:picLocks noChangeAspect="1" noChangeArrowheads="1"/>
          </p:cNvPicPr>
          <p:nvPr/>
        </p:nvPicPr>
        <p:blipFill>
          <a:blip r:embed="rId6"/>
          <a:srcRect/>
          <a:stretch>
            <a:fillRect/>
          </a:stretch>
        </p:blipFill>
        <p:spPr bwMode="auto">
          <a:xfrm>
            <a:off x="6143636" y="1468927"/>
            <a:ext cx="3000364" cy="1745759"/>
          </a:xfrm>
          <a:prstGeom prst="rect">
            <a:avLst/>
          </a:prstGeom>
          <a:noFill/>
          <a:ln w="9525" cap="flat">
            <a:noFill/>
            <a:round/>
            <a:headEnd/>
            <a:tailEnd/>
          </a:ln>
          <a:effectLst/>
        </p:spPr>
      </p:pic>
      <p:pic>
        <p:nvPicPr>
          <p:cNvPr id="16" name="Picture 3" descr="C:\Users\Utente\Desktop\Archivio\1. Archivio\immagini arte\logo formatore\braccioalzato_sx.jpg"/>
          <p:cNvPicPr>
            <a:picLocks noChangeAspect="1" noChangeArrowheads="1"/>
          </p:cNvPicPr>
          <p:nvPr/>
        </p:nvPicPr>
        <p:blipFill>
          <a:blip r:embed="rId7" cstate="print"/>
          <a:srcRect/>
          <a:stretch>
            <a:fillRect/>
          </a:stretch>
        </p:blipFill>
        <p:spPr bwMode="auto">
          <a:xfrm>
            <a:off x="-32" y="4143404"/>
            <a:ext cx="1375903" cy="2714620"/>
          </a:xfrm>
          <a:prstGeom prst="rect">
            <a:avLst/>
          </a:prstGeom>
          <a:noFill/>
        </p:spPr>
      </p:pic>
      <p:sp>
        <p:nvSpPr>
          <p:cNvPr id="17" name="Rettangolo 16"/>
          <p:cNvSpPr/>
          <p:nvPr/>
        </p:nvSpPr>
        <p:spPr>
          <a:xfrm>
            <a:off x="1357290" y="1071546"/>
            <a:ext cx="4786346" cy="3286148"/>
          </a:xfrm>
          <a:prstGeom prst="rect">
            <a:avLst/>
          </a:prstGeom>
          <a:solidFill>
            <a:srgbClr val="FFFFFF">
              <a:alpha val="8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smtClean="0">
                <a:solidFill>
                  <a:srgbClr val="002060"/>
                </a:solidFill>
              </a:rPr>
              <a:t>              Un patto d’aula</a:t>
            </a:r>
          </a:p>
          <a:p>
            <a:pPr algn="just"/>
            <a:endParaRPr lang="it-IT" sz="2000" b="1" dirty="0" smtClean="0">
              <a:solidFill>
                <a:srgbClr val="FF0000"/>
              </a:solidFill>
            </a:endParaRPr>
          </a:p>
          <a:p>
            <a:pPr algn="just"/>
            <a:r>
              <a:rPr lang="it-IT" sz="2000" b="1" dirty="0" smtClean="0">
                <a:solidFill>
                  <a:srgbClr val="FF0000"/>
                </a:solidFill>
              </a:rPr>
              <a:t>Una credenza errata:</a:t>
            </a:r>
            <a:r>
              <a:rPr lang="it-IT" sz="2000" b="1" dirty="0" smtClean="0">
                <a:solidFill>
                  <a:srgbClr val="002060"/>
                </a:solidFill>
              </a:rPr>
              <a:t> </a:t>
            </a:r>
            <a:r>
              <a:rPr lang="it-IT" sz="2000" dirty="0" smtClean="0">
                <a:solidFill>
                  <a:srgbClr val="002060"/>
                </a:solidFill>
              </a:rPr>
              <a:t>l’esperto,  possedendo conoscenze circa il modo migliore di fare un certo lavoro, non deve far altro che spiegarlo e farlo accettare.</a:t>
            </a:r>
          </a:p>
          <a:p>
            <a:pPr algn="just"/>
            <a:endParaRPr lang="it-IT" sz="2000" b="1" dirty="0" smtClean="0">
              <a:solidFill>
                <a:srgbClr val="002060"/>
              </a:solidFill>
            </a:endParaRPr>
          </a:p>
          <a:p>
            <a:pPr algn="just"/>
            <a:r>
              <a:rPr lang="it-IT" sz="2000" b="1" dirty="0" smtClean="0">
                <a:solidFill>
                  <a:srgbClr val="FF0000"/>
                </a:solidFill>
              </a:rPr>
              <a:t>Non esiste “il modo migliore” di fare le cose.</a:t>
            </a:r>
          </a:p>
          <a:p>
            <a:pPr algn="just"/>
            <a:r>
              <a:rPr lang="it-IT" sz="2000" dirty="0" smtClean="0">
                <a:solidFill>
                  <a:srgbClr val="002060"/>
                </a:solidFill>
              </a:rPr>
              <a:t>Esiste solo il più adatto ad una specifica organizzazione, a una specifica epoca, a una specifica realtà di mercato.</a:t>
            </a:r>
          </a:p>
          <a:p>
            <a:pPr algn="ctr"/>
            <a:endParaRPr lang="it-IT" sz="4000" b="1" baseline="-25000" dirty="0">
              <a:solidFill>
                <a:srgbClr val="002060"/>
              </a:solidFill>
            </a:endParaRPr>
          </a:p>
        </p:txBody>
      </p:sp>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643702" y="4214818"/>
            <a:ext cx="2372712" cy="23727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aseline="-25000" dirty="0"/>
          </a:p>
        </p:txBody>
      </p:sp>
      <p:pic>
        <p:nvPicPr>
          <p:cNvPr id="9219" name="Picture 3" descr="C:\Users\Utente\Desktop\Archivio\1. Archivio\immagini arte\logo formatore\braccioalzato_sx.jpg"/>
          <p:cNvPicPr>
            <a:picLocks noChangeAspect="1" noChangeArrowheads="1"/>
          </p:cNvPicPr>
          <p:nvPr/>
        </p:nvPicPr>
        <p:blipFill>
          <a:blip r:embed="rId3" cstate="print"/>
          <a:srcRect/>
          <a:stretch>
            <a:fillRect/>
          </a:stretch>
        </p:blipFill>
        <p:spPr bwMode="auto">
          <a:xfrm>
            <a:off x="357158" y="3857628"/>
            <a:ext cx="1375903" cy="2714620"/>
          </a:xfrm>
          <a:prstGeom prst="rect">
            <a:avLst/>
          </a:prstGeom>
          <a:noFill/>
        </p:spPr>
      </p:pic>
      <p:pic>
        <p:nvPicPr>
          <p:cNvPr id="9" name="Picture 2"/>
          <p:cNvPicPr>
            <a:picLocks noChangeAspect="1" noChangeArrowheads="1"/>
          </p:cNvPicPr>
          <p:nvPr/>
        </p:nvPicPr>
        <p:blipFill>
          <a:blip r:embed="rId4"/>
          <a:srcRect/>
          <a:stretch>
            <a:fillRect/>
          </a:stretch>
        </p:blipFill>
        <p:spPr bwMode="auto">
          <a:xfrm>
            <a:off x="0" y="0"/>
            <a:ext cx="1500166" cy="953989"/>
          </a:xfrm>
          <a:prstGeom prst="rect">
            <a:avLst/>
          </a:prstGeom>
          <a:noFill/>
          <a:ln w="9525">
            <a:noFill/>
            <a:miter lim="800000"/>
            <a:headEnd/>
            <a:tailEnd/>
          </a:ln>
          <a:effectLst/>
        </p:spPr>
      </p:pic>
      <p:pic>
        <p:nvPicPr>
          <p:cNvPr id="10" name="Picture 2"/>
          <p:cNvPicPr>
            <a:picLocks noChangeAspect="1" noChangeArrowheads="1"/>
          </p:cNvPicPr>
          <p:nvPr/>
        </p:nvPicPr>
        <p:blipFill>
          <a:blip r:embed="rId5"/>
          <a:srcRect/>
          <a:stretch>
            <a:fillRect/>
          </a:stretch>
        </p:blipFill>
        <p:spPr bwMode="auto">
          <a:xfrm>
            <a:off x="7742914" y="0"/>
            <a:ext cx="1401086" cy="785794"/>
          </a:xfrm>
          <a:prstGeom prst="rect">
            <a:avLst/>
          </a:prstGeom>
          <a:noFill/>
          <a:ln w="9525">
            <a:noFill/>
            <a:miter lim="800000"/>
            <a:headEnd/>
            <a:tailEnd/>
          </a:ln>
          <a:effectLst/>
        </p:spPr>
      </p:pic>
      <p:pic>
        <p:nvPicPr>
          <p:cNvPr id="12" name="Picture 3" descr="C:\Users\Utente\Desktop\Archivi\Archivio\1. Archivio\immagini arte\logo rs-ergonomia.jpg"/>
          <p:cNvPicPr>
            <a:picLocks noChangeAspect="1" noChangeArrowheads="1"/>
          </p:cNvPicPr>
          <p:nvPr/>
        </p:nvPicPr>
        <p:blipFill>
          <a:blip r:embed="rId6" cstate="print"/>
          <a:srcRect/>
          <a:stretch>
            <a:fillRect/>
          </a:stretch>
        </p:blipFill>
        <p:spPr bwMode="auto">
          <a:xfrm>
            <a:off x="7786709" y="5714445"/>
            <a:ext cx="1357291" cy="1143555"/>
          </a:xfrm>
          <a:prstGeom prst="rect">
            <a:avLst/>
          </a:prstGeom>
          <a:noFill/>
        </p:spPr>
      </p:pic>
      <p:sp>
        <p:nvSpPr>
          <p:cNvPr id="8" name="Text Box 3"/>
          <p:cNvSpPr txBox="1">
            <a:spLocks noChangeArrowheads="1"/>
          </p:cNvSpPr>
          <p:nvPr/>
        </p:nvSpPr>
        <p:spPr bwMode="auto">
          <a:xfrm>
            <a:off x="1492267" y="1230331"/>
            <a:ext cx="5437187" cy="4413247"/>
          </a:xfrm>
          <a:prstGeom prst="rect">
            <a:avLst/>
          </a:prstGeom>
          <a:noFill/>
          <a:ln w="9525">
            <a:noFill/>
            <a:round/>
            <a:headEnd/>
            <a:tailEnd/>
          </a:ln>
        </p:spPr>
        <p:txBody>
          <a:bodyPr lIns="90000" tIns="45000" rIns="90000" bIns="45000"/>
          <a:lstStyle/>
          <a:p>
            <a:pPr algn="just">
              <a:spcAft>
                <a:spcPts val="57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dirty="0">
                <a:solidFill>
                  <a:srgbClr val="000000"/>
                </a:solidFill>
                <a:cs typeface="Times New Roman" pitchFamily="16" charset="0"/>
              </a:rPr>
              <a:t>1. L'intelligenza artificiale, gli algoritmi e le regole di comportamento delle macchine potranno essere controllate o produrranno mutazioni sociali </a:t>
            </a:r>
            <a:r>
              <a:rPr lang="it-IT" sz="2000" b="1" dirty="0" err="1">
                <a:solidFill>
                  <a:srgbClr val="000000"/>
                </a:solidFill>
                <a:cs typeface="Times New Roman" pitchFamily="16" charset="0"/>
              </a:rPr>
              <a:t>eterodirette</a:t>
            </a:r>
            <a:r>
              <a:rPr lang="it-IT" sz="2000" b="1" dirty="0">
                <a:solidFill>
                  <a:srgbClr val="000000"/>
                </a:solidFill>
                <a:cs typeface="Times New Roman" pitchFamily="16" charset="0"/>
              </a:rPr>
              <a:t>? </a:t>
            </a:r>
          </a:p>
          <a:p>
            <a:pPr algn="just">
              <a:spcAft>
                <a:spcPts val="57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dirty="0">
                <a:solidFill>
                  <a:srgbClr val="000000"/>
                </a:solidFill>
                <a:cs typeface="Times New Roman" pitchFamily="16" charset="0"/>
              </a:rPr>
              <a:t>2. Che importanza ha l'algoritmo che stabilisce i criteri con i quali dei motori di ricerca ci presentano le informazioni? Che effetti produce l'algoritmo che stabilisce quali informazioni le macchine debbono utilizzare e quali ignorare? </a:t>
            </a:r>
          </a:p>
          <a:p>
            <a:pPr algn="just">
              <a:spcAft>
                <a:spcPts val="57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dirty="0">
                <a:solidFill>
                  <a:srgbClr val="000000"/>
                </a:solidFill>
                <a:cs typeface="Times New Roman" pitchFamily="16" charset="0"/>
              </a:rPr>
              <a:t>3. Cosa significa detenere le chiavi di accesso ai dati processati dalle macchine? </a:t>
            </a:r>
          </a:p>
          <a:p>
            <a:pPr algn="just">
              <a:spcAft>
                <a:spcPts val="57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b="1" dirty="0">
                <a:solidFill>
                  <a:srgbClr val="000000"/>
                </a:solidFill>
                <a:cs typeface="Times New Roman" pitchFamily="16" charset="0"/>
              </a:rPr>
              <a:t>4. Quali mutazioni sociali potranno essere indotte dal </a:t>
            </a:r>
            <a:r>
              <a:rPr lang="it-IT" sz="2000" b="1" dirty="0" err="1">
                <a:solidFill>
                  <a:srgbClr val="000000"/>
                </a:solidFill>
                <a:cs typeface="Times New Roman" pitchFamily="16" charset="0"/>
              </a:rPr>
              <a:t>brain</a:t>
            </a:r>
            <a:r>
              <a:rPr lang="it-IT" sz="2000" b="1" dirty="0">
                <a:solidFill>
                  <a:srgbClr val="000000"/>
                </a:solidFill>
                <a:cs typeface="Times New Roman" pitchFamily="16" charset="0"/>
              </a:rPr>
              <a:t> interface computer?  </a:t>
            </a:r>
          </a:p>
        </p:txBody>
      </p:sp>
      <p:pic>
        <p:nvPicPr>
          <p:cNvPr id="11" name="Picture 4"/>
          <p:cNvPicPr>
            <a:picLocks noChangeAspect="1" noChangeArrowheads="1"/>
          </p:cNvPicPr>
          <p:nvPr/>
        </p:nvPicPr>
        <p:blipFill>
          <a:blip r:embed="rId7"/>
          <a:srcRect/>
          <a:stretch>
            <a:fillRect/>
          </a:stretch>
        </p:blipFill>
        <p:spPr bwMode="auto">
          <a:xfrm>
            <a:off x="6929454" y="1782248"/>
            <a:ext cx="2214546" cy="1180014"/>
          </a:xfrm>
          <a:prstGeom prst="rect">
            <a:avLst/>
          </a:prstGeom>
          <a:noFill/>
          <a:ln w="9525">
            <a:noFill/>
            <a:round/>
            <a:headEnd/>
            <a:tailEnd/>
          </a:ln>
        </p:spPr>
      </p:pic>
      <p:sp>
        <p:nvSpPr>
          <p:cNvPr id="13" name="Rettangolo 12"/>
          <p:cNvSpPr/>
          <p:nvPr/>
        </p:nvSpPr>
        <p:spPr>
          <a:xfrm>
            <a:off x="2500298" y="571480"/>
            <a:ext cx="3289106" cy="461665"/>
          </a:xfrm>
          <a:prstGeom prst="rect">
            <a:avLst/>
          </a:prstGeom>
        </p:spPr>
        <p:txBody>
          <a:bodyPr wrap="non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b="1" dirty="0" smtClean="0">
                <a:cs typeface="Times New Roman" pitchFamily="16" charset="0"/>
              </a:rPr>
              <a:t>4 domande per il futuro </a:t>
            </a:r>
            <a:endParaRPr lang="it-IT" sz="2400" b="1" dirty="0">
              <a:cs typeface="Times New Roman" pitchFamily="16"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slide(fromBottom)">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slide(fromBottom)">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slide(fromBottom)">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Utente\Desktop\Archivio\1. Archivio\immagini arte\logo formatore\braccioalzato_sx.jpg"/>
          <p:cNvPicPr>
            <a:picLocks noChangeAspect="1" noChangeArrowheads="1"/>
          </p:cNvPicPr>
          <p:nvPr/>
        </p:nvPicPr>
        <p:blipFill>
          <a:blip r:embed="rId3" cstate="print"/>
          <a:srcRect/>
          <a:stretch>
            <a:fillRect/>
          </a:stretch>
        </p:blipFill>
        <p:spPr bwMode="auto">
          <a:xfrm>
            <a:off x="357158" y="3857628"/>
            <a:ext cx="1375903" cy="2714620"/>
          </a:xfrm>
          <a:prstGeom prst="rect">
            <a:avLst/>
          </a:prstGeom>
          <a:noFill/>
        </p:spPr>
      </p:pic>
      <p:pic>
        <p:nvPicPr>
          <p:cNvPr id="9" name="Picture 2"/>
          <p:cNvPicPr>
            <a:picLocks noChangeAspect="1" noChangeArrowheads="1"/>
          </p:cNvPicPr>
          <p:nvPr/>
        </p:nvPicPr>
        <p:blipFill>
          <a:blip r:embed="rId4"/>
          <a:srcRect/>
          <a:stretch>
            <a:fillRect/>
          </a:stretch>
        </p:blipFill>
        <p:spPr bwMode="auto">
          <a:xfrm>
            <a:off x="0" y="0"/>
            <a:ext cx="1500166" cy="953989"/>
          </a:xfrm>
          <a:prstGeom prst="rect">
            <a:avLst/>
          </a:prstGeom>
          <a:noFill/>
          <a:ln w="9525">
            <a:noFill/>
            <a:miter lim="800000"/>
            <a:headEnd/>
            <a:tailEnd/>
          </a:ln>
          <a:effectLst/>
        </p:spPr>
      </p:pic>
      <p:pic>
        <p:nvPicPr>
          <p:cNvPr id="10" name="Picture 2"/>
          <p:cNvPicPr>
            <a:picLocks noChangeAspect="1" noChangeArrowheads="1"/>
          </p:cNvPicPr>
          <p:nvPr/>
        </p:nvPicPr>
        <p:blipFill>
          <a:blip r:embed="rId5"/>
          <a:srcRect/>
          <a:stretch>
            <a:fillRect/>
          </a:stretch>
        </p:blipFill>
        <p:spPr bwMode="auto">
          <a:xfrm>
            <a:off x="7742914" y="0"/>
            <a:ext cx="1401086" cy="785794"/>
          </a:xfrm>
          <a:prstGeom prst="rect">
            <a:avLst/>
          </a:prstGeom>
          <a:noFill/>
          <a:ln w="9525">
            <a:noFill/>
            <a:miter lim="800000"/>
            <a:headEnd/>
            <a:tailEnd/>
          </a:ln>
          <a:effectLst/>
        </p:spPr>
      </p:pic>
      <p:pic>
        <p:nvPicPr>
          <p:cNvPr id="12" name="Picture 3" descr="C:\Users\Utente\Desktop\Archivi\Archivio\1. Archivio\immagini arte\logo rs-ergonomia.jpg"/>
          <p:cNvPicPr>
            <a:picLocks noChangeAspect="1" noChangeArrowheads="1"/>
          </p:cNvPicPr>
          <p:nvPr/>
        </p:nvPicPr>
        <p:blipFill>
          <a:blip r:embed="rId6" cstate="print"/>
          <a:srcRect/>
          <a:stretch>
            <a:fillRect/>
          </a:stretch>
        </p:blipFill>
        <p:spPr bwMode="auto">
          <a:xfrm>
            <a:off x="7786709" y="5714445"/>
            <a:ext cx="1357291" cy="1143555"/>
          </a:xfrm>
          <a:prstGeom prst="rect">
            <a:avLst/>
          </a:prstGeom>
          <a:noFill/>
        </p:spPr>
      </p:pic>
      <p:sp>
        <p:nvSpPr>
          <p:cNvPr id="8" name="Text Box 3"/>
          <p:cNvSpPr txBox="1">
            <a:spLocks noChangeArrowheads="1"/>
          </p:cNvSpPr>
          <p:nvPr/>
        </p:nvSpPr>
        <p:spPr bwMode="auto">
          <a:xfrm>
            <a:off x="1285852" y="1492251"/>
            <a:ext cx="5643602" cy="3436947"/>
          </a:xfrm>
          <a:prstGeom prst="rect">
            <a:avLst/>
          </a:prstGeom>
          <a:noFill/>
          <a:ln w="9525">
            <a:noFill/>
            <a:round/>
            <a:headEnd/>
            <a:tailEnd/>
          </a:ln>
        </p:spPr>
        <p:txBody>
          <a:bodyPr lIns="90000" tIns="45000" rIns="90000" bIns="45000"/>
          <a:lstStyle/>
          <a:p>
            <a:pPr marL="165100" indent="-165100" algn="just">
              <a:spcAft>
                <a:spcPts val="575"/>
              </a:spcAft>
              <a:buFont typeface="Wingdings" charset="2"/>
              <a:buChar char=""/>
              <a:tabLst>
                <a:tab pos="165100" algn="l"/>
                <a:tab pos="612775" algn="l"/>
                <a:tab pos="1062038" algn="l"/>
                <a:tab pos="1511300" algn="l"/>
                <a:tab pos="1960563" algn="l"/>
                <a:tab pos="2409825" algn="l"/>
                <a:tab pos="2859088" algn="l"/>
                <a:tab pos="3308350" algn="l"/>
                <a:tab pos="3757613" algn="l"/>
                <a:tab pos="4206875" algn="l"/>
                <a:tab pos="4656138" algn="l"/>
                <a:tab pos="5105400" algn="l"/>
                <a:tab pos="5554663" algn="l"/>
                <a:tab pos="6003925" algn="l"/>
                <a:tab pos="6453188" algn="l"/>
                <a:tab pos="6902450" algn="l"/>
                <a:tab pos="7351713" algn="l"/>
                <a:tab pos="7800975" algn="l"/>
                <a:tab pos="8250238" algn="l"/>
                <a:tab pos="8699500" algn="l"/>
                <a:tab pos="9148763" algn="l"/>
              </a:tabLst>
            </a:pPr>
            <a:r>
              <a:rPr lang="it-IT" sz="2000" dirty="0">
                <a:solidFill>
                  <a:srgbClr val="000000"/>
                </a:solidFill>
                <a:cs typeface="Times New Roman" pitchFamily="16" charset="0"/>
              </a:rPr>
              <a:t>Ai robot affideremo i lavori più nocivi, quelli più pericolosi e più fisicamente faticosi.</a:t>
            </a:r>
          </a:p>
          <a:p>
            <a:pPr marL="165100" indent="-165100" algn="just">
              <a:spcAft>
                <a:spcPts val="575"/>
              </a:spcAft>
              <a:buFont typeface="Wingdings" charset="2"/>
              <a:buChar char=""/>
              <a:tabLst>
                <a:tab pos="165100" algn="l"/>
                <a:tab pos="612775" algn="l"/>
                <a:tab pos="1062038" algn="l"/>
                <a:tab pos="1511300" algn="l"/>
                <a:tab pos="1960563" algn="l"/>
                <a:tab pos="2409825" algn="l"/>
                <a:tab pos="2859088" algn="l"/>
                <a:tab pos="3308350" algn="l"/>
                <a:tab pos="3757613" algn="l"/>
                <a:tab pos="4206875" algn="l"/>
                <a:tab pos="4656138" algn="l"/>
                <a:tab pos="5105400" algn="l"/>
                <a:tab pos="5554663" algn="l"/>
                <a:tab pos="6003925" algn="l"/>
                <a:tab pos="6453188" algn="l"/>
                <a:tab pos="6902450" algn="l"/>
                <a:tab pos="7351713" algn="l"/>
                <a:tab pos="7800975" algn="l"/>
                <a:tab pos="8250238" algn="l"/>
                <a:tab pos="8699500" algn="l"/>
                <a:tab pos="9148763" algn="l"/>
              </a:tabLst>
            </a:pPr>
            <a:r>
              <a:rPr lang="it-IT" sz="2000" dirty="0">
                <a:solidFill>
                  <a:srgbClr val="000000"/>
                </a:solidFill>
                <a:cs typeface="Times New Roman" pitchFamily="16" charset="0"/>
              </a:rPr>
              <a:t>Per i lavori che comportano posizioni disagevoli (tenere gli arti superiori ad una certa altezza per periodi prolungati, dover compiere movimenti ripetitivi che possono determinare danni muscolo-scheletrici) ci verranno in soccorso gli esoscheletri.</a:t>
            </a:r>
          </a:p>
          <a:p>
            <a:pPr marL="165100" indent="-165100" algn="just">
              <a:spcAft>
                <a:spcPts val="575"/>
              </a:spcAft>
              <a:buFont typeface="Wingdings" charset="2"/>
              <a:buChar char=""/>
              <a:tabLst>
                <a:tab pos="165100" algn="l"/>
                <a:tab pos="612775" algn="l"/>
                <a:tab pos="1062038" algn="l"/>
                <a:tab pos="1511300" algn="l"/>
                <a:tab pos="1960563" algn="l"/>
                <a:tab pos="2409825" algn="l"/>
                <a:tab pos="2859088" algn="l"/>
                <a:tab pos="3308350" algn="l"/>
                <a:tab pos="3757613" algn="l"/>
                <a:tab pos="4206875" algn="l"/>
                <a:tab pos="4656138" algn="l"/>
                <a:tab pos="5105400" algn="l"/>
                <a:tab pos="5554663" algn="l"/>
                <a:tab pos="6003925" algn="l"/>
                <a:tab pos="6453188" algn="l"/>
                <a:tab pos="6902450" algn="l"/>
                <a:tab pos="7351713" algn="l"/>
                <a:tab pos="7800975" algn="l"/>
                <a:tab pos="8250238" algn="l"/>
                <a:tab pos="8699500" algn="l"/>
                <a:tab pos="9148763" algn="l"/>
              </a:tabLst>
            </a:pPr>
            <a:r>
              <a:rPr lang="it-IT" sz="2000" dirty="0">
                <a:solidFill>
                  <a:srgbClr val="000000"/>
                </a:solidFill>
                <a:cs typeface="Times New Roman" pitchFamily="16" charset="0"/>
              </a:rPr>
              <a:t>L'internet delle cose, consentirà di connettere macchine ed ausili, che in questo modo si renderanno riconoscibili ed acquisiranno intelligenza per supportarci nella gestione della sicurezza sul lavoro.</a:t>
            </a:r>
          </a:p>
        </p:txBody>
      </p:sp>
      <p:sp>
        <p:nvSpPr>
          <p:cNvPr id="11" name="Rettangolo 10"/>
          <p:cNvSpPr/>
          <p:nvPr/>
        </p:nvSpPr>
        <p:spPr>
          <a:xfrm>
            <a:off x="1714480" y="428604"/>
            <a:ext cx="5143536" cy="830997"/>
          </a:xfrm>
          <a:prstGeom prst="rect">
            <a:avLst/>
          </a:prstGeom>
        </p:spPr>
        <p:txBody>
          <a:bodyPr wrap="squar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b="1" dirty="0" smtClean="0">
                <a:cs typeface="Times New Roman" pitchFamily="16" charset="0"/>
              </a:rPr>
              <a:t>I robot non elimineranno la fatica, gli infortuni e gli altri rischi tradizionali</a:t>
            </a:r>
            <a:endParaRPr lang="it-IT" sz="2400" b="1" dirty="0">
              <a:cs typeface="Times New Roman" pitchFamily="16" charset="0"/>
            </a:endParaRPr>
          </a:p>
        </p:txBody>
      </p:sp>
      <p:pic>
        <p:nvPicPr>
          <p:cNvPr id="13" name="Picture 4"/>
          <p:cNvPicPr>
            <a:picLocks noChangeAspect="1" noChangeArrowheads="1"/>
          </p:cNvPicPr>
          <p:nvPr/>
        </p:nvPicPr>
        <p:blipFill>
          <a:blip r:embed="rId7" cstate="print"/>
          <a:srcRect/>
          <a:stretch>
            <a:fillRect/>
          </a:stretch>
        </p:blipFill>
        <p:spPr bwMode="auto">
          <a:xfrm>
            <a:off x="7000892" y="1643050"/>
            <a:ext cx="2143108" cy="1011919"/>
          </a:xfrm>
          <a:prstGeom prst="rect">
            <a:avLst/>
          </a:prstGeom>
          <a:noFill/>
          <a:ln w="9525">
            <a:noFill/>
            <a:round/>
            <a:headEnd/>
            <a:tailEnd/>
          </a:ln>
        </p:spPr>
      </p:pic>
    </p:spTree>
    <p:custDataLst>
      <p:tags r:id="rId1"/>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643702" y="4214818"/>
            <a:ext cx="2372712" cy="23727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aseline="-25000" dirty="0"/>
          </a:p>
        </p:txBody>
      </p:sp>
      <p:pic>
        <p:nvPicPr>
          <p:cNvPr id="9219" name="Picture 3" descr="C:\Users\Utente\Desktop\Archivio\1. Archivio\immagini arte\logo formatore\braccioalzato_sx.jpg"/>
          <p:cNvPicPr>
            <a:picLocks noChangeAspect="1" noChangeArrowheads="1"/>
          </p:cNvPicPr>
          <p:nvPr/>
        </p:nvPicPr>
        <p:blipFill>
          <a:blip r:embed="rId3" cstate="print"/>
          <a:srcRect/>
          <a:stretch>
            <a:fillRect/>
          </a:stretch>
        </p:blipFill>
        <p:spPr bwMode="auto">
          <a:xfrm>
            <a:off x="357158" y="3857628"/>
            <a:ext cx="1375903" cy="2714620"/>
          </a:xfrm>
          <a:prstGeom prst="rect">
            <a:avLst/>
          </a:prstGeom>
          <a:noFill/>
        </p:spPr>
      </p:pic>
      <p:pic>
        <p:nvPicPr>
          <p:cNvPr id="9" name="Picture 2"/>
          <p:cNvPicPr>
            <a:picLocks noChangeAspect="1" noChangeArrowheads="1"/>
          </p:cNvPicPr>
          <p:nvPr/>
        </p:nvPicPr>
        <p:blipFill>
          <a:blip r:embed="rId4"/>
          <a:srcRect/>
          <a:stretch>
            <a:fillRect/>
          </a:stretch>
        </p:blipFill>
        <p:spPr bwMode="auto">
          <a:xfrm>
            <a:off x="0" y="0"/>
            <a:ext cx="1500166" cy="953989"/>
          </a:xfrm>
          <a:prstGeom prst="rect">
            <a:avLst/>
          </a:prstGeom>
          <a:noFill/>
          <a:ln w="9525">
            <a:noFill/>
            <a:miter lim="800000"/>
            <a:headEnd/>
            <a:tailEnd/>
          </a:ln>
          <a:effectLst/>
        </p:spPr>
      </p:pic>
      <p:pic>
        <p:nvPicPr>
          <p:cNvPr id="10" name="Picture 2"/>
          <p:cNvPicPr>
            <a:picLocks noChangeAspect="1" noChangeArrowheads="1"/>
          </p:cNvPicPr>
          <p:nvPr/>
        </p:nvPicPr>
        <p:blipFill>
          <a:blip r:embed="rId5"/>
          <a:srcRect/>
          <a:stretch>
            <a:fillRect/>
          </a:stretch>
        </p:blipFill>
        <p:spPr bwMode="auto">
          <a:xfrm>
            <a:off x="7742914" y="0"/>
            <a:ext cx="1401086" cy="785794"/>
          </a:xfrm>
          <a:prstGeom prst="rect">
            <a:avLst/>
          </a:prstGeom>
          <a:noFill/>
          <a:ln w="9525">
            <a:noFill/>
            <a:miter lim="800000"/>
            <a:headEnd/>
            <a:tailEnd/>
          </a:ln>
          <a:effectLst/>
        </p:spPr>
      </p:pic>
      <p:pic>
        <p:nvPicPr>
          <p:cNvPr id="12" name="Picture 3" descr="C:\Users\Utente\Desktop\Archivi\Archivio\1. Archivio\immagini arte\logo rs-ergonomia.jpg"/>
          <p:cNvPicPr>
            <a:picLocks noChangeAspect="1" noChangeArrowheads="1"/>
          </p:cNvPicPr>
          <p:nvPr/>
        </p:nvPicPr>
        <p:blipFill>
          <a:blip r:embed="rId6" cstate="print"/>
          <a:srcRect/>
          <a:stretch>
            <a:fillRect/>
          </a:stretch>
        </p:blipFill>
        <p:spPr bwMode="auto">
          <a:xfrm>
            <a:off x="7786709" y="5714445"/>
            <a:ext cx="1357291" cy="1143555"/>
          </a:xfrm>
          <a:prstGeom prst="rect">
            <a:avLst/>
          </a:prstGeom>
          <a:noFill/>
        </p:spPr>
      </p:pic>
      <p:sp>
        <p:nvSpPr>
          <p:cNvPr id="8" name="Text Box 3"/>
          <p:cNvSpPr txBox="1">
            <a:spLocks noChangeArrowheads="1"/>
          </p:cNvSpPr>
          <p:nvPr/>
        </p:nvSpPr>
        <p:spPr bwMode="auto">
          <a:xfrm>
            <a:off x="1519246" y="1785926"/>
            <a:ext cx="4267200" cy="3186113"/>
          </a:xfrm>
          <a:prstGeom prst="rect">
            <a:avLst/>
          </a:prstGeom>
          <a:noFill/>
          <a:ln w="9525">
            <a:noFill/>
            <a:round/>
            <a:headEnd/>
            <a:tailEnd/>
          </a:ln>
        </p:spPr>
        <p:txBody>
          <a:bodyPr lIns="90000" tIns="45000" rIns="90000" bIns="45000"/>
          <a:lstStyle/>
          <a:p>
            <a:pPr algn="just">
              <a:spcAft>
                <a:spcPts val="57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dirty="0">
                <a:solidFill>
                  <a:srgbClr val="000000"/>
                </a:solidFill>
                <a:cs typeface="Times New Roman" pitchFamily="16" charset="0"/>
              </a:rPr>
              <a:t>Un'applicazione che ci aiuterà a controllare gli infortuni sul lavoro riguarderà la connessione ad internet dei tanti Dispositivi di Protezione Individuale (DPI): elmetti, imbragature anticaduta, mascherine, guanti antitaglio, cuffie antirumore, occhiali protettivi, scarpe </a:t>
            </a:r>
            <a:r>
              <a:rPr lang="it-IT" sz="2400" dirty="0" err="1">
                <a:solidFill>
                  <a:srgbClr val="000000"/>
                </a:solidFill>
                <a:cs typeface="Times New Roman" pitchFamily="16" charset="0"/>
              </a:rPr>
              <a:t>antinfortunio</a:t>
            </a:r>
            <a:r>
              <a:rPr lang="it-IT" sz="2400" dirty="0">
                <a:solidFill>
                  <a:srgbClr val="000000"/>
                </a:solidFill>
                <a:cs typeface="Times New Roman" pitchFamily="16" charset="0"/>
              </a:rPr>
              <a:t>, ecc.</a:t>
            </a:r>
          </a:p>
        </p:txBody>
      </p:sp>
      <p:pic>
        <p:nvPicPr>
          <p:cNvPr id="11" name="Picture 4"/>
          <p:cNvPicPr>
            <a:picLocks noChangeAspect="1" noChangeArrowheads="1"/>
          </p:cNvPicPr>
          <p:nvPr/>
        </p:nvPicPr>
        <p:blipFill>
          <a:blip r:embed="rId7"/>
          <a:srcRect/>
          <a:stretch>
            <a:fillRect/>
          </a:stretch>
        </p:blipFill>
        <p:spPr bwMode="auto">
          <a:xfrm>
            <a:off x="5924683" y="1871663"/>
            <a:ext cx="2593842" cy="2557469"/>
          </a:xfrm>
          <a:prstGeom prst="rect">
            <a:avLst/>
          </a:prstGeom>
          <a:noFill/>
          <a:ln w="9525">
            <a:noFill/>
            <a:round/>
            <a:headEnd/>
            <a:tailEnd/>
          </a:ln>
        </p:spPr>
      </p:pic>
      <p:sp>
        <p:nvSpPr>
          <p:cNvPr id="13" name="Rettangolo 12"/>
          <p:cNvSpPr/>
          <p:nvPr/>
        </p:nvSpPr>
        <p:spPr>
          <a:xfrm>
            <a:off x="2357422" y="1000108"/>
            <a:ext cx="2908168" cy="461665"/>
          </a:xfrm>
          <a:prstGeom prst="rect">
            <a:avLst/>
          </a:prstGeom>
        </p:spPr>
        <p:txBody>
          <a:bodyPr wrap="non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b="1" dirty="0" smtClean="0">
                <a:cs typeface="Times New Roman" pitchFamily="16" charset="0"/>
              </a:rPr>
              <a:t>INTERNET OF THINGS</a:t>
            </a:r>
            <a:endParaRPr lang="it-IT" sz="2400" b="1" dirty="0">
              <a:cs typeface="Times New Roman" pitchFamily="16" charset="0"/>
            </a:endParaRPr>
          </a:p>
        </p:txBody>
      </p:sp>
    </p:spTree>
    <p:custDataLst>
      <p:tags r:id="rId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Utente\Desktop\Archivio\1. Archivio\immagini arte\logo formatore\braccioalzato_sx.jpg"/>
          <p:cNvPicPr>
            <a:picLocks noChangeAspect="1" noChangeArrowheads="1"/>
          </p:cNvPicPr>
          <p:nvPr/>
        </p:nvPicPr>
        <p:blipFill>
          <a:blip r:embed="rId3" cstate="print"/>
          <a:srcRect/>
          <a:stretch>
            <a:fillRect/>
          </a:stretch>
        </p:blipFill>
        <p:spPr bwMode="auto">
          <a:xfrm>
            <a:off x="357158" y="3857628"/>
            <a:ext cx="1375903" cy="2714620"/>
          </a:xfrm>
          <a:prstGeom prst="rect">
            <a:avLst/>
          </a:prstGeom>
          <a:noFill/>
        </p:spPr>
      </p:pic>
      <p:pic>
        <p:nvPicPr>
          <p:cNvPr id="9" name="Picture 2"/>
          <p:cNvPicPr>
            <a:picLocks noChangeAspect="1" noChangeArrowheads="1"/>
          </p:cNvPicPr>
          <p:nvPr/>
        </p:nvPicPr>
        <p:blipFill>
          <a:blip r:embed="rId4"/>
          <a:srcRect/>
          <a:stretch>
            <a:fillRect/>
          </a:stretch>
        </p:blipFill>
        <p:spPr bwMode="auto">
          <a:xfrm>
            <a:off x="0" y="0"/>
            <a:ext cx="1500166" cy="953989"/>
          </a:xfrm>
          <a:prstGeom prst="rect">
            <a:avLst/>
          </a:prstGeom>
          <a:noFill/>
          <a:ln w="9525">
            <a:noFill/>
            <a:miter lim="800000"/>
            <a:headEnd/>
            <a:tailEnd/>
          </a:ln>
          <a:effectLst/>
        </p:spPr>
      </p:pic>
      <p:pic>
        <p:nvPicPr>
          <p:cNvPr id="10" name="Picture 2"/>
          <p:cNvPicPr>
            <a:picLocks noChangeAspect="1" noChangeArrowheads="1"/>
          </p:cNvPicPr>
          <p:nvPr/>
        </p:nvPicPr>
        <p:blipFill>
          <a:blip r:embed="rId5"/>
          <a:srcRect/>
          <a:stretch>
            <a:fillRect/>
          </a:stretch>
        </p:blipFill>
        <p:spPr bwMode="auto">
          <a:xfrm>
            <a:off x="7742914" y="0"/>
            <a:ext cx="1401086" cy="785794"/>
          </a:xfrm>
          <a:prstGeom prst="rect">
            <a:avLst/>
          </a:prstGeom>
          <a:noFill/>
          <a:ln w="9525">
            <a:noFill/>
            <a:miter lim="800000"/>
            <a:headEnd/>
            <a:tailEnd/>
          </a:ln>
          <a:effectLst/>
        </p:spPr>
      </p:pic>
      <p:pic>
        <p:nvPicPr>
          <p:cNvPr id="12" name="Picture 3" descr="C:\Users\Utente\Desktop\Archivi\Archivio\1. Archivio\immagini arte\logo rs-ergonomia.jpg"/>
          <p:cNvPicPr>
            <a:picLocks noChangeAspect="1" noChangeArrowheads="1"/>
          </p:cNvPicPr>
          <p:nvPr/>
        </p:nvPicPr>
        <p:blipFill>
          <a:blip r:embed="rId6" cstate="print"/>
          <a:srcRect/>
          <a:stretch>
            <a:fillRect/>
          </a:stretch>
        </p:blipFill>
        <p:spPr bwMode="auto">
          <a:xfrm>
            <a:off x="7786709" y="5714445"/>
            <a:ext cx="1357291" cy="1143555"/>
          </a:xfrm>
          <a:prstGeom prst="rect">
            <a:avLst/>
          </a:prstGeom>
          <a:noFill/>
        </p:spPr>
      </p:pic>
      <p:sp>
        <p:nvSpPr>
          <p:cNvPr id="8" name="Text Box 3"/>
          <p:cNvSpPr txBox="1">
            <a:spLocks noChangeArrowheads="1"/>
          </p:cNvSpPr>
          <p:nvPr/>
        </p:nvSpPr>
        <p:spPr bwMode="auto">
          <a:xfrm>
            <a:off x="1533538" y="1223963"/>
            <a:ext cx="4895850" cy="3186112"/>
          </a:xfrm>
          <a:prstGeom prst="rect">
            <a:avLst/>
          </a:prstGeom>
          <a:noFill/>
          <a:ln w="9525">
            <a:noFill/>
            <a:round/>
            <a:headEnd/>
            <a:tailEnd/>
          </a:ln>
        </p:spPr>
        <p:txBody>
          <a:bodyPr lIns="90000" tIns="45000" rIns="90000" bIns="45000"/>
          <a:lstStyle/>
          <a:p>
            <a:pPr algn="just">
              <a:spcAft>
                <a:spcPts val="57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dirty="0">
                <a:solidFill>
                  <a:srgbClr val="000000"/>
                </a:solidFill>
                <a:cs typeface="Times New Roman" pitchFamily="16" charset="0"/>
              </a:rPr>
              <a:t>La nuova rivoluzione industriale cambierà la gerarchia di importanza tra i fattori di rischio, in questo nuovo scenario sembra che debbano essere i </a:t>
            </a:r>
            <a:r>
              <a:rPr lang="it-IT" sz="2000" b="1" dirty="0">
                <a:solidFill>
                  <a:srgbClr val="FF0000"/>
                </a:solidFill>
                <a:cs typeface="Times New Roman" pitchFamily="16" charset="0"/>
              </a:rPr>
              <a:t>fattori di rischio psicosociali</a:t>
            </a:r>
            <a:r>
              <a:rPr lang="it-IT" sz="2000" dirty="0">
                <a:solidFill>
                  <a:srgbClr val="000000"/>
                </a:solidFill>
                <a:cs typeface="Times New Roman" pitchFamily="16" charset="0"/>
              </a:rPr>
              <a:t> a richiedere la maggiore attenzione da parte di chi si occupa di tutelare la salute e sicurezza sul lavoro.</a:t>
            </a:r>
          </a:p>
          <a:p>
            <a:pPr algn="just">
              <a:spcAft>
                <a:spcPts val="57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dirty="0">
                <a:solidFill>
                  <a:srgbClr val="000000"/>
                </a:solidFill>
                <a:cs typeface="Times New Roman" pitchFamily="16" charset="0"/>
              </a:rPr>
              <a:t>Tra i rischi organizzativi assumono una notevole rilevanza fenomeni connessi all'uso delle ICT e agli effetti che questi producono; fenomeni che solitamente comprendiamo con il termine </a:t>
            </a:r>
            <a:r>
              <a:rPr lang="it-IT" sz="2000" dirty="0" err="1">
                <a:solidFill>
                  <a:srgbClr val="000000"/>
                </a:solidFill>
                <a:cs typeface="Times New Roman" pitchFamily="16" charset="0"/>
              </a:rPr>
              <a:t>tecnostress</a:t>
            </a:r>
            <a:r>
              <a:rPr lang="it-IT" sz="2000" dirty="0">
                <a:solidFill>
                  <a:srgbClr val="000000"/>
                </a:solidFill>
                <a:cs typeface="Times New Roman" pitchFamily="16" charset="0"/>
              </a:rPr>
              <a:t>, termine che sta diventando di uso comune, largamente rappresentativo del </a:t>
            </a:r>
            <a:r>
              <a:rPr lang="it-IT" sz="2000" b="1" dirty="0">
                <a:solidFill>
                  <a:srgbClr val="FF0000"/>
                </a:solidFill>
                <a:cs typeface="Times New Roman" pitchFamily="16" charset="0"/>
              </a:rPr>
              <a:t>rischio da </a:t>
            </a:r>
            <a:r>
              <a:rPr lang="it-IT" sz="2000" b="1" dirty="0" err="1">
                <a:solidFill>
                  <a:srgbClr val="FF0000"/>
                </a:solidFill>
                <a:cs typeface="Times New Roman" pitchFamily="16" charset="0"/>
              </a:rPr>
              <a:t>iperconnessione</a:t>
            </a:r>
            <a:r>
              <a:rPr lang="it-IT" sz="2000" dirty="0">
                <a:solidFill>
                  <a:srgbClr val="000000"/>
                </a:solidFill>
                <a:cs typeface="Times New Roman" pitchFamily="16" charset="0"/>
              </a:rPr>
              <a:t>.</a:t>
            </a:r>
          </a:p>
        </p:txBody>
      </p:sp>
      <p:pic>
        <p:nvPicPr>
          <p:cNvPr id="11" name="Picture 4"/>
          <p:cNvPicPr>
            <a:picLocks noChangeAspect="1" noChangeArrowheads="1"/>
          </p:cNvPicPr>
          <p:nvPr/>
        </p:nvPicPr>
        <p:blipFill>
          <a:blip r:embed="rId7"/>
          <a:srcRect/>
          <a:stretch>
            <a:fillRect/>
          </a:stretch>
        </p:blipFill>
        <p:spPr bwMode="auto">
          <a:xfrm>
            <a:off x="6429388" y="1584325"/>
            <a:ext cx="2714644" cy="1973421"/>
          </a:xfrm>
          <a:prstGeom prst="rect">
            <a:avLst/>
          </a:prstGeom>
          <a:noFill/>
          <a:ln w="9525">
            <a:noFill/>
            <a:round/>
            <a:headEnd/>
            <a:tailEnd/>
          </a:ln>
        </p:spPr>
      </p:pic>
      <p:sp>
        <p:nvSpPr>
          <p:cNvPr id="13" name="Rettangolo 12"/>
          <p:cNvSpPr/>
          <p:nvPr/>
        </p:nvSpPr>
        <p:spPr>
          <a:xfrm>
            <a:off x="2643174" y="571480"/>
            <a:ext cx="3241850" cy="461665"/>
          </a:xfrm>
          <a:prstGeom prst="rect">
            <a:avLst/>
          </a:prstGeom>
        </p:spPr>
        <p:txBody>
          <a:bodyPr wrap="non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b="1" dirty="0" smtClean="0">
                <a:cs typeface="Times New Roman" pitchFamily="16" charset="0"/>
              </a:rPr>
              <a:t>I RISCHI ORGANIZZATIVI</a:t>
            </a:r>
            <a:endParaRPr lang="it-IT" sz="2400" b="1" dirty="0">
              <a:cs typeface="Times New Roman" pitchFamily="16" charset="0"/>
            </a:endParaRPr>
          </a:p>
        </p:txBody>
      </p:sp>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643702" y="4214818"/>
            <a:ext cx="2372712" cy="23727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aseline="-25000" dirty="0"/>
          </a:p>
        </p:txBody>
      </p:sp>
      <p:pic>
        <p:nvPicPr>
          <p:cNvPr id="9219" name="Picture 3" descr="C:\Users\Utente\Desktop\Archivio\1. Archivio\immagini arte\logo formatore\braccioalzato_sx.jpg"/>
          <p:cNvPicPr>
            <a:picLocks noChangeAspect="1" noChangeArrowheads="1"/>
          </p:cNvPicPr>
          <p:nvPr/>
        </p:nvPicPr>
        <p:blipFill>
          <a:blip r:embed="rId3" cstate="print"/>
          <a:srcRect/>
          <a:stretch>
            <a:fillRect/>
          </a:stretch>
        </p:blipFill>
        <p:spPr bwMode="auto">
          <a:xfrm>
            <a:off x="357158" y="3857628"/>
            <a:ext cx="1375903" cy="2714620"/>
          </a:xfrm>
          <a:prstGeom prst="rect">
            <a:avLst/>
          </a:prstGeom>
          <a:noFill/>
        </p:spPr>
      </p:pic>
      <p:pic>
        <p:nvPicPr>
          <p:cNvPr id="9" name="Picture 2"/>
          <p:cNvPicPr>
            <a:picLocks noChangeAspect="1" noChangeArrowheads="1"/>
          </p:cNvPicPr>
          <p:nvPr/>
        </p:nvPicPr>
        <p:blipFill>
          <a:blip r:embed="rId4"/>
          <a:srcRect/>
          <a:stretch>
            <a:fillRect/>
          </a:stretch>
        </p:blipFill>
        <p:spPr bwMode="auto">
          <a:xfrm>
            <a:off x="0" y="0"/>
            <a:ext cx="1500166" cy="953989"/>
          </a:xfrm>
          <a:prstGeom prst="rect">
            <a:avLst/>
          </a:prstGeom>
          <a:noFill/>
          <a:ln w="9525">
            <a:noFill/>
            <a:miter lim="800000"/>
            <a:headEnd/>
            <a:tailEnd/>
          </a:ln>
          <a:effectLst/>
        </p:spPr>
      </p:pic>
      <p:pic>
        <p:nvPicPr>
          <p:cNvPr id="10" name="Picture 2"/>
          <p:cNvPicPr>
            <a:picLocks noChangeAspect="1" noChangeArrowheads="1"/>
          </p:cNvPicPr>
          <p:nvPr/>
        </p:nvPicPr>
        <p:blipFill>
          <a:blip r:embed="rId5"/>
          <a:srcRect/>
          <a:stretch>
            <a:fillRect/>
          </a:stretch>
        </p:blipFill>
        <p:spPr bwMode="auto">
          <a:xfrm>
            <a:off x="7742914" y="0"/>
            <a:ext cx="1401086" cy="785794"/>
          </a:xfrm>
          <a:prstGeom prst="rect">
            <a:avLst/>
          </a:prstGeom>
          <a:noFill/>
          <a:ln w="9525">
            <a:noFill/>
            <a:miter lim="800000"/>
            <a:headEnd/>
            <a:tailEnd/>
          </a:ln>
          <a:effectLst/>
        </p:spPr>
      </p:pic>
      <p:pic>
        <p:nvPicPr>
          <p:cNvPr id="12" name="Picture 3" descr="C:\Users\Utente\Desktop\Archivi\Archivio\1. Archivio\immagini arte\logo rs-ergonomia.jpg"/>
          <p:cNvPicPr>
            <a:picLocks noChangeAspect="1" noChangeArrowheads="1"/>
          </p:cNvPicPr>
          <p:nvPr/>
        </p:nvPicPr>
        <p:blipFill>
          <a:blip r:embed="rId6" cstate="print"/>
          <a:srcRect/>
          <a:stretch>
            <a:fillRect/>
          </a:stretch>
        </p:blipFill>
        <p:spPr bwMode="auto">
          <a:xfrm>
            <a:off x="7786709" y="5714445"/>
            <a:ext cx="1357291" cy="1143555"/>
          </a:xfrm>
          <a:prstGeom prst="rect">
            <a:avLst/>
          </a:prstGeom>
          <a:noFill/>
        </p:spPr>
      </p:pic>
      <p:sp>
        <p:nvSpPr>
          <p:cNvPr id="8" name="Text Box 3"/>
          <p:cNvSpPr txBox="1">
            <a:spLocks noChangeArrowheads="1"/>
          </p:cNvSpPr>
          <p:nvPr/>
        </p:nvSpPr>
        <p:spPr bwMode="auto">
          <a:xfrm>
            <a:off x="1285852" y="1223963"/>
            <a:ext cx="4786346" cy="3186112"/>
          </a:xfrm>
          <a:prstGeom prst="rect">
            <a:avLst/>
          </a:prstGeom>
          <a:noFill/>
          <a:ln w="9525">
            <a:noFill/>
            <a:round/>
            <a:headEnd/>
            <a:tailEnd/>
          </a:ln>
        </p:spPr>
        <p:txBody>
          <a:bodyPr lIns="90000" tIns="45000" rIns="90000" bIns="45000"/>
          <a:lstStyle/>
          <a:p>
            <a:pPr marL="203200" indent="-203200" algn="just">
              <a:lnSpc>
                <a:spcPct val="100000"/>
              </a:lnSpc>
              <a:spcAft>
                <a:spcPts val="575"/>
              </a:spcAft>
              <a:buFont typeface="Wingdings" charset="2"/>
              <a:buChar char=""/>
              <a:tabLst>
                <a:tab pos="203200" algn="l"/>
                <a:tab pos="650875" algn="l"/>
                <a:tab pos="1100138" algn="l"/>
                <a:tab pos="1549400" algn="l"/>
                <a:tab pos="1998663" algn="l"/>
                <a:tab pos="2447925" algn="l"/>
                <a:tab pos="2897188" algn="l"/>
                <a:tab pos="3346450" algn="l"/>
                <a:tab pos="3795713" algn="l"/>
                <a:tab pos="4244975" algn="l"/>
                <a:tab pos="4694238" algn="l"/>
                <a:tab pos="5143500" algn="l"/>
                <a:tab pos="5592763" algn="l"/>
                <a:tab pos="6042025" algn="l"/>
                <a:tab pos="6491288" algn="l"/>
                <a:tab pos="6940550" algn="l"/>
                <a:tab pos="7389813" algn="l"/>
                <a:tab pos="7839075" algn="l"/>
                <a:tab pos="8288338" algn="l"/>
                <a:tab pos="8737600" algn="l"/>
                <a:tab pos="9186863" algn="l"/>
              </a:tabLst>
            </a:pPr>
            <a:r>
              <a:rPr lang="it-IT" dirty="0">
                <a:solidFill>
                  <a:srgbClr val="000000"/>
                </a:solidFill>
                <a:cs typeface="Times New Roman" pitchFamily="16" charset="0"/>
              </a:rPr>
              <a:t>Molti manager hanno </a:t>
            </a:r>
            <a:r>
              <a:rPr lang="it-IT" dirty="0" err="1">
                <a:solidFill>
                  <a:srgbClr val="000000"/>
                </a:solidFill>
                <a:cs typeface="Times New Roman" pitchFamily="16" charset="0"/>
              </a:rPr>
              <a:t>smartphone</a:t>
            </a:r>
            <a:r>
              <a:rPr lang="it-IT" dirty="0">
                <a:solidFill>
                  <a:srgbClr val="000000"/>
                </a:solidFill>
                <a:cs typeface="Times New Roman" pitchFamily="16" charset="0"/>
              </a:rPr>
              <a:t> e </a:t>
            </a:r>
            <a:r>
              <a:rPr lang="it-IT" dirty="0" err="1">
                <a:solidFill>
                  <a:srgbClr val="000000"/>
                </a:solidFill>
                <a:cs typeface="Times New Roman" pitchFamily="16" charset="0"/>
              </a:rPr>
              <a:t>tablet</a:t>
            </a:r>
            <a:r>
              <a:rPr lang="it-IT" dirty="0">
                <a:solidFill>
                  <a:srgbClr val="000000"/>
                </a:solidFill>
                <a:cs typeface="Times New Roman" pitchFamily="16" charset="0"/>
              </a:rPr>
              <a:t> “professionali” forniti dalle aziende; hanno accesso alla propria posta elettronica tutto il giorno e possono essere raggiunti in ogni momento. Questo può determinare </a:t>
            </a:r>
            <a:r>
              <a:rPr lang="it-IT" b="1" dirty="0">
                <a:solidFill>
                  <a:srgbClr val="FF0000"/>
                </a:solidFill>
                <a:cs typeface="Times New Roman" pitchFamily="16" charset="0"/>
              </a:rPr>
              <a:t>disturbi da stress se i lavoratori sono, o si sentono, obbligati a essere disponibili a lavorare in qualsiasi momento</a:t>
            </a:r>
            <a:r>
              <a:rPr lang="it-IT" dirty="0">
                <a:solidFill>
                  <a:srgbClr val="000000"/>
                </a:solidFill>
                <a:cs typeface="Times New Roman" pitchFamily="16" charset="0"/>
              </a:rPr>
              <a:t>. </a:t>
            </a:r>
          </a:p>
          <a:p>
            <a:pPr marL="203200" indent="-203200" algn="just">
              <a:lnSpc>
                <a:spcPct val="100000"/>
              </a:lnSpc>
              <a:spcAft>
                <a:spcPts val="575"/>
              </a:spcAft>
              <a:buFont typeface="Wingdings" charset="2"/>
              <a:buChar char=""/>
              <a:tabLst>
                <a:tab pos="203200" algn="l"/>
                <a:tab pos="650875" algn="l"/>
                <a:tab pos="1100138" algn="l"/>
                <a:tab pos="1549400" algn="l"/>
                <a:tab pos="1998663" algn="l"/>
                <a:tab pos="2447925" algn="l"/>
                <a:tab pos="2897188" algn="l"/>
                <a:tab pos="3346450" algn="l"/>
                <a:tab pos="3795713" algn="l"/>
                <a:tab pos="4244975" algn="l"/>
                <a:tab pos="4694238" algn="l"/>
                <a:tab pos="5143500" algn="l"/>
                <a:tab pos="5592763" algn="l"/>
                <a:tab pos="6042025" algn="l"/>
                <a:tab pos="6491288" algn="l"/>
                <a:tab pos="6940550" algn="l"/>
                <a:tab pos="7389813" algn="l"/>
                <a:tab pos="7839075" algn="l"/>
                <a:tab pos="8288338" algn="l"/>
                <a:tab pos="8737600" algn="l"/>
                <a:tab pos="9186863" algn="l"/>
              </a:tabLst>
            </a:pPr>
            <a:r>
              <a:rPr lang="it-IT" dirty="0">
                <a:solidFill>
                  <a:srgbClr val="000000"/>
                </a:solidFill>
                <a:cs typeface="Times New Roman" pitchFamily="16" charset="0"/>
              </a:rPr>
              <a:t>In altri settori, la digitalizzazione dei servizi determina una </a:t>
            </a:r>
            <a:r>
              <a:rPr lang="it-IT" b="1" dirty="0">
                <a:solidFill>
                  <a:srgbClr val="FF0000"/>
                </a:solidFill>
                <a:cs typeface="Times New Roman" pitchFamily="16" charset="0"/>
              </a:rPr>
              <a:t>riduzione dell'autonomia lavorativa</a:t>
            </a:r>
            <a:r>
              <a:rPr lang="it-IT" dirty="0">
                <a:solidFill>
                  <a:srgbClr val="000000"/>
                </a:solidFill>
                <a:cs typeface="Times New Roman" pitchFamily="16" charset="0"/>
              </a:rPr>
              <a:t>; si pensi ai centri logistici di commercio elettronico, dove troviamo mansioni e compiti fortemente ripetitivi per i lavoratori che, di norma, ricevono istruzioni dettagliate tramite dispositivi digitali.</a:t>
            </a:r>
          </a:p>
        </p:txBody>
      </p:sp>
      <p:pic>
        <p:nvPicPr>
          <p:cNvPr id="11" name="Picture 4"/>
          <p:cNvPicPr>
            <a:picLocks noChangeAspect="1" noChangeArrowheads="1"/>
          </p:cNvPicPr>
          <p:nvPr/>
        </p:nvPicPr>
        <p:blipFill>
          <a:blip r:embed="rId7"/>
          <a:srcRect/>
          <a:stretch>
            <a:fillRect/>
          </a:stretch>
        </p:blipFill>
        <p:spPr bwMode="auto">
          <a:xfrm>
            <a:off x="6126162" y="1357298"/>
            <a:ext cx="3017838" cy="1944687"/>
          </a:xfrm>
          <a:prstGeom prst="rect">
            <a:avLst/>
          </a:prstGeom>
          <a:noFill/>
          <a:ln w="9525">
            <a:noFill/>
            <a:round/>
            <a:headEnd/>
            <a:tailEnd/>
          </a:ln>
        </p:spPr>
      </p:pic>
      <p:sp>
        <p:nvSpPr>
          <p:cNvPr id="13" name="Rettangolo 12"/>
          <p:cNvSpPr/>
          <p:nvPr/>
        </p:nvSpPr>
        <p:spPr>
          <a:xfrm>
            <a:off x="2071670" y="642918"/>
            <a:ext cx="2413674" cy="461665"/>
          </a:xfrm>
          <a:prstGeom prst="rect">
            <a:avLst/>
          </a:prstGeom>
        </p:spPr>
        <p:txBody>
          <a:bodyPr wrap="non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b="1" dirty="0" smtClean="0">
                <a:cs typeface="Times New Roman" pitchFamily="16" charset="0"/>
              </a:rPr>
              <a:t>L’</a:t>
            </a:r>
            <a:r>
              <a:rPr lang="it-IT" sz="2400" b="1" dirty="0" err="1" smtClean="0">
                <a:cs typeface="Times New Roman" pitchFamily="16" charset="0"/>
              </a:rPr>
              <a:t>iperconnettività</a:t>
            </a:r>
            <a:endParaRPr lang="it-IT" sz="2400" b="1" dirty="0">
              <a:cs typeface="Times New Roman" pitchFamily="16"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slide(fromBottom)">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643702" y="4214818"/>
            <a:ext cx="2372712" cy="23727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aseline="-25000" dirty="0"/>
          </a:p>
        </p:txBody>
      </p:sp>
      <p:pic>
        <p:nvPicPr>
          <p:cNvPr id="9219" name="Picture 3" descr="C:\Users\Utente\Desktop\Archivio\1. Archivio\immagini arte\logo formatore\braccioalzato_sx.jpg"/>
          <p:cNvPicPr>
            <a:picLocks noChangeAspect="1" noChangeArrowheads="1"/>
          </p:cNvPicPr>
          <p:nvPr/>
        </p:nvPicPr>
        <p:blipFill>
          <a:blip r:embed="rId3" cstate="print"/>
          <a:srcRect/>
          <a:stretch>
            <a:fillRect/>
          </a:stretch>
        </p:blipFill>
        <p:spPr bwMode="auto">
          <a:xfrm>
            <a:off x="357158" y="3857628"/>
            <a:ext cx="1375903" cy="2714620"/>
          </a:xfrm>
          <a:prstGeom prst="rect">
            <a:avLst/>
          </a:prstGeom>
          <a:noFill/>
        </p:spPr>
      </p:pic>
      <p:pic>
        <p:nvPicPr>
          <p:cNvPr id="9" name="Picture 2"/>
          <p:cNvPicPr>
            <a:picLocks noChangeAspect="1" noChangeArrowheads="1"/>
          </p:cNvPicPr>
          <p:nvPr/>
        </p:nvPicPr>
        <p:blipFill>
          <a:blip r:embed="rId4"/>
          <a:srcRect/>
          <a:stretch>
            <a:fillRect/>
          </a:stretch>
        </p:blipFill>
        <p:spPr bwMode="auto">
          <a:xfrm>
            <a:off x="0" y="0"/>
            <a:ext cx="1500166" cy="953989"/>
          </a:xfrm>
          <a:prstGeom prst="rect">
            <a:avLst/>
          </a:prstGeom>
          <a:noFill/>
          <a:ln w="9525">
            <a:noFill/>
            <a:miter lim="800000"/>
            <a:headEnd/>
            <a:tailEnd/>
          </a:ln>
          <a:effectLst/>
        </p:spPr>
      </p:pic>
      <p:pic>
        <p:nvPicPr>
          <p:cNvPr id="10" name="Picture 2"/>
          <p:cNvPicPr>
            <a:picLocks noChangeAspect="1" noChangeArrowheads="1"/>
          </p:cNvPicPr>
          <p:nvPr/>
        </p:nvPicPr>
        <p:blipFill>
          <a:blip r:embed="rId5"/>
          <a:srcRect/>
          <a:stretch>
            <a:fillRect/>
          </a:stretch>
        </p:blipFill>
        <p:spPr bwMode="auto">
          <a:xfrm>
            <a:off x="7742914" y="0"/>
            <a:ext cx="1401086" cy="785794"/>
          </a:xfrm>
          <a:prstGeom prst="rect">
            <a:avLst/>
          </a:prstGeom>
          <a:noFill/>
          <a:ln w="9525">
            <a:noFill/>
            <a:miter lim="800000"/>
            <a:headEnd/>
            <a:tailEnd/>
          </a:ln>
          <a:effectLst/>
        </p:spPr>
      </p:pic>
      <p:pic>
        <p:nvPicPr>
          <p:cNvPr id="12" name="Picture 3" descr="C:\Users\Utente\Desktop\Archivi\Archivio\1. Archivio\immagini arte\logo rs-ergonomia.jpg"/>
          <p:cNvPicPr>
            <a:picLocks noChangeAspect="1" noChangeArrowheads="1"/>
          </p:cNvPicPr>
          <p:nvPr/>
        </p:nvPicPr>
        <p:blipFill>
          <a:blip r:embed="rId6" cstate="print"/>
          <a:srcRect/>
          <a:stretch>
            <a:fillRect/>
          </a:stretch>
        </p:blipFill>
        <p:spPr bwMode="auto">
          <a:xfrm>
            <a:off x="7786709" y="5714445"/>
            <a:ext cx="1357291" cy="1143555"/>
          </a:xfrm>
          <a:prstGeom prst="rect">
            <a:avLst/>
          </a:prstGeom>
          <a:noFill/>
        </p:spPr>
      </p:pic>
      <p:sp>
        <p:nvSpPr>
          <p:cNvPr id="8" name="Text Box 3"/>
          <p:cNvSpPr txBox="1">
            <a:spLocks noChangeArrowheads="1"/>
          </p:cNvSpPr>
          <p:nvPr/>
        </p:nvSpPr>
        <p:spPr bwMode="auto">
          <a:xfrm>
            <a:off x="1357290" y="1357298"/>
            <a:ext cx="4395784" cy="3186113"/>
          </a:xfrm>
          <a:prstGeom prst="rect">
            <a:avLst/>
          </a:prstGeom>
          <a:noFill/>
          <a:ln w="9525">
            <a:noFill/>
            <a:round/>
            <a:headEnd/>
            <a:tailEnd/>
          </a:ln>
        </p:spPr>
        <p:txBody>
          <a:bodyPr lIns="90000" tIns="45000" rIns="90000" bIns="45000"/>
          <a:lstStyle/>
          <a:p>
            <a:pPr marL="342900" indent="-301625" algn="just">
              <a:lnSpc>
                <a:spcPct val="100000"/>
              </a:lnSpc>
              <a:spcAft>
                <a:spcPts val="575"/>
              </a:spcAft>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it-IT" sz="2000" dirty="0" smtClean="0">
                <a:solidFill>
                  <a:srgbClr val="000000"/>
                </a:solidFill>
                <a:cs typeface="Times New Roman" pitchFamily="16" charset="0"/>
              </a:rPr>
              <a:t>La velocità nei cambiamenti, l’eliminazione di confini tra vita privata e vita lavorativa e la virtualizzazione delle relazioni umane nell’ambiente di lavoro costituiscono fattori che possono scatenare condizioni di disagio legate al lavoro, disagio che può arrivare al </a:t>
            </a:r>
            <a:r>
              <a:rPr lang="it-IT" sz="2000" dirty="0" err="1" smtClean="0">
                <a:solidFill>
                  <a:srgbClr val="000000"/>
                </a:solidFill>
                <a:cs typeface="Times New Roman" pitchFamily="16" charset="0"/>
              </a:rPr>
              <a:t>burn-out</a:t>
            </a:r>
            <a:r>
              <a:rPr lang="it-IT" sz="2000" dirty="0" smtClean="0">
                <a:solidFill>
                  <a:srgbClr val="000000"/>
                </a:solidFill>
                <a:cs typeface="Times New Roman" pitchFamily="16" charset="0"/>
              </a:rPr>
              <a:t> o addirittura la “FOMO” (</a:t>
            </a:r>
            <a:r>
              <a:rPr lang="it-IT" sz="2000" dirty="0" err="1" smtClean="0">
                <a:solidFill>
                  <a:srgbClr val="000000"/>
                </a:solidFill>
                <a:cs typeface="Times New Roman" pitchFamily="16" charset="0"/>
              </a:rPr>
              <a:t>fear</a:t>
            </a:r>
            <a:r>
              <a:rPr lang="it-IT" sz="2000" dirty="0" smtClean="0">
                <a:solidFill>
                  <a:srgbClr val="000000"/>
                </a:solidFill>
                <a:cs typeface="Times New Roman" pitchFamily="16" charset="0"/>
              </a:rPr>
              <a:t> </a:t>
            </a:r>
            <a:r>
              <a:rPr lang="it-IT" sz="2000" dirty="0" err="1" smtClean="0">
                <a:solidFill>
                  <a:srgbClr val="000000"/>
                </a:solidFill>
                <a:cs typeface="Times New Roman" pitchFamily="16" charset="0"/>
              </a:rPr>
              <a:t>of</a:t>
            </a:r>
            <a:r>
              <a:rPr lang="it-IT" sz="2000" dirty="0" smtClean="0">
                <a:solidFill>
                  <a:srgbClr val="000000"/>
                </a:solidFill>
                <a:cs typeface="Times New Roman" pitchFamily="16" charset="0"/>
              </a:rPr>
              <a:t> </a:t>
            </a:r>
            <a:r>
              <a:rPr lang="it-IT" sz="2000" dirty="0" err="1" smtClean="0">
                <a:solidFill>
                  <a:srgbClr val="000000"/>
                </a:solidFill>
                <a:cs typeface="Times New Roman" pitchFamily="16" charset="0"/>
              </a:rPr>
              <a:t>missing</a:t>
            </a:r>
            <a:r>
              <a:rPr lang="it-IT" sz="2000" dirty="0" smtClean="0">
                <a:solidFill>
                  <a:srgbClr val="000000"/>
                </a:solidFill>
                <a:cs typeface="Times New Roman" pitchFamily="16" charset="0"/>
              </a:rPr>
              <a:t> out), cioè la </a:t>
            </a:r>
            <a:r>
              <a:rPr lang="it-IT" sz="2000" b="1" dirty="0" smtClean="0">
                <a:solidFill>
                  <a:srgbClr val="FF0000"/>
                </a:solidFill>
                <a:cs typeface="Times New Roman" pitchFamily="16" charset="0"/>
              </a:rPr>
              <a:t>paura di essere esclusi</a:t>
            </a:r>
            <a:r>
              <a:rPr lang="it-IT" sz="2000" dirty="0" smtClean="0">
                <a:solidFill>
                  <a:srgbClr val="000000"/>
                </a:solidFill>
                <a:cs typeface="Times New Roman" pitchFamily="16" charset="0"/>
              </a:rPr>
              <a:t>, che induce come conseguenza ad essere sempre connessi.</a:t>
            </a:r>
            <a:endParaRPr lang="it-IT" sz="2000" dirty="0">
              <a:solidFill>
                <a:srgbClr val="000000"/>
              </a:solidFill>
              <a:cs typeface="Times New Roman" pitchFamily="16" charset="0"/>
            </a:endParaRPr>
          </a:p>
        </p:txBody>
      </p:sp>
      <p:pic>
        <p:nvPicPr>
          <p:cNvPr id="11" name="Picture 4"/>
          <p:cNvPicPr>
            <a:picLocks noChangeAspect="1" noChangeArrowheads="1"/>
          </p:cNvPicPr>
          <p:nvPr/>
        </p:nvPicPr>
        <p:blipFill>
          <a:blip r:embed="rId7"/>
          <a:srcRect/>
          <a:stretch>
            <a:fillRect/>
          </a:stretch>
        </p:blipFill>
        <p:spPr bwMode="auto">
          <a:xfrm>
            <a:off x="5962682" y="1500174"/>
            <a:ext cx="3181350" cy="2039937"/>
          </a:xfrm>
          <a:prstGeom prst="rect">
            <a:avLst/>
          </a:prstGeom>
          <a:noFill/>
          <a:ln w="9525">
            <a:noFill/>
            <a:round/>
            <a:headEnd/>
            <a:tailEnd/>
          </a:ln>
        </p:spPr>
      </p:pic>
      <p:sp>
        <p:nvSpPr>
          <p:cNvPr id="13" name="Rettangolo 12"/>
          <p:cNvSpPr/>
          <p:nvPr/>
        </p:nvSpPr>
        <p:spPr>
          <a:xfrm>
            <a:off x="2071670" y="642918"/>
            <a:ext cx="2413674" cy="461665"/>
          </a:xfrm>
          <a:prstGeom prst="rect">
            <a:avLst/>
          </a:prstGeom>
        </p:spPr>
        <p:txBody>
          <a:bodyPr wrap="non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b="1" dirty="0" smtClean="0">
                <a:cs typeface="Times New Roman" pitchFamily="16" charset="0"/>
              </a:rPr>
              <a:t>L’</a:t>
            </a:r>
            <a:r>
              <a:rPr lang="it-IT" sz="2400" b="1" dirty="0" err="1" smtClean="0">
                <a:cs typeface="Times New Roman" pitchFamily="16" charset="0"/>
              </a:rPr>
              <a:t>iperconnettività</a:t>
            </a:r>
            <a:endParaRPr lang="it-IT" sz="2400" b="1" dirty="0">
              <a:cs typeface="Times New Roman" pitchFamily="16" charset="0"/>
            </a:endParaRPr>
          </a:p>
        </p:txBody>
      </p:sp>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643702" y="4214818"/>
            <a:ext cx="2372712" cy="23727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aseline="-25000" dirty="0"/>
          </a:p>
        </p:txBody>
      </p:sp>
      <p:pic>
        <p:nvPicPr>
          <p:cNvPr id="9219" name="Picture 3" descr="C:\Users\Utente\Desktop\Archivio\1. Archivio\immagini arte\logo formatore\braccioalzato_sx.jpg"/>
          <p:cNvPicPr>
            <a:picLocks noChangeAspect="1" noChangeArrowheads="1"/>
          </p:cNvPicPr>
          <p:nvPr/>
        </p:nvPicPr>
        <p:blipFill>
          <a:blip r:embed="rId3" cstate="print"/>
          <a:srcRect/>
          <a:stretch>
            <a:fillRect/>
          </a:stretch>
        </p:blipFill>
        <p:spPr bwMode="auto">
          <a:xfrm>
            <a:off x="357158" y="3857628"/>
            <a:ext cx="1375903" cy="2714620"/>
          </a:xfrm>
          <a:prstGeom prst="rect">
            <a:avLst/>
          </a:prstGeom>
          <a:noFill/>
        </p:spPr>
      </p:pic>
      <p:pic>
        <p:nvPicPr>
          <p:cNvPr id="9" name="Picture 2"/>
          <p:cNvPicPr>
            <a:picLocks noChangeAspect="1" noChangeArrowheads="1"/>
          </p:cNvPicPr>
          <p:nvPr/>
        </p:nvPicPr>
        <p:blipFill>
          <a:blip r:embed="rId4"/>
          <a:srcRect/>
          <a:stretch>
            <a:fillRect/>
          </a:stretch>
        </p:blipFill>
        <p:spPr bwMode="auto">
          <a:xfrm>
            <a:off x="0" y="0"/>
            <a:ext cx="1500166" cy="953989"/>
          </a:xfrm>
          <a:prstGeom prst="rect">
            <a:avLst/>
          </a:prstGeom>
          <a:noFill/>
          <a:ln w="9525">
            <a:noFill/>
            <a:miter lim="800000"/>
            <a:headEnd/>
            <a:tailEnd/>
          </a:ln>
          <a:effectLst/>
        </p:spPr>
      </p:pic>
      <p:pic>
        <p:nvPicPr>
          <p:cNvPr id="10" name="Picture 2"/>
          <p:cNvPicPr>
            <a:picLocks noChangeAspect="1" noChangeArrowheads="1"/>
          </p:cNvPicPr>
          <p:nvPr/>
        </p:nvPicPr>
        <p:blipFill>
          <a:blip r:embed="rId5"/>
          <a:srcRect/>
          <a:stretch>
            <a:fillRect/>
          </a:stretch>
        </p:blipFill>
        <p:spPr bwMode="auto">
          <a:xfrm>
            <a:off x="7742914" y="0"/>
            <a:ext cx="1401086" cy="785794"/>
          </a:xfrm>
          <a:prstGeom prst="rect">
            <a:avLst/>
          </a:prstGeom>
          <a:noFill/>
          <a:ln w="9525">
            <a:noFill/>
            <a:miter lim="800000"/>
            <a:headEnd/>
            <a:tailEnd/>
          </a:ln>
          <a:effectLst/>
        </p:spPr>
      </p:pic>
      <p:pic>
        <p:nvPicPr>
          <p:cNvPr id="12" name="Picture 3" descr="C:\Users\Utente\Desktop\Archivi\Archivio\1. Archivio\immagini arte\logo rs-ergonomia.jpg"/>
          <p:cNvPicPr>
            <a:picLocks noChangeAspect="1" noChangeArrowheads="1"/>
          </p:cNvPicPr>
          <p:nvPr/>
        </p:nvPicPr>
        <p:blipFill>
          <a:blip r:embed="rId6" cstate="print"/>
          <a:srcRect/>
          <a:stretch>
            <a:fillRect/>
          </a:stretch>
        </p:blipFill>
        <p:spPr bwMode="auto">
          <a:xfrm>
            <a:off x="7786709" y="5714445"/>
            <a:ext cx="1357291" cy="1143555"/>
          </a:xfrm>
          <a:prstGeom prst="rect">
            <a:avLst/>
          </a:prstGeom>
          <a:noFill/>
        </p:spPr>
      </p:pic>
      <p:sp>
        <p:nvSpPr>
          <p:cNvPr id="8" name="Text Box 3"/>
          <p:cNvSpPr txBox="1">
            <a:spLocks noChangeArrowheads="1"/>
          </p:cNvSpPr>
          <p:nvPr/>
        </p:nvSpPr>
        <p:spPr bwMode="auto">
          <a:xfrm>
            <a:off x="1684344" y="1385895"/>
            <a:ext cx="3887788" cy="3186113"/>
          </a:xfrm>
          <a:prstGeom prst="rect">
            <a:avLst/>
          </a:prstGeom>
          <a:noFill/>
          <a:ln w="9525">
            <a:noFill/>
            <a:round/>
            <a:headEnd/>
            <a:tailEnd/>
          </a:ln>
        </p:spPr>
        <p:txBody>
          <a:bodyPr lIns="90000" tIns="45000" rIns="90000" bIns="45000"/>
          <a:lstStyle/>
          <a:p>
            <a:pPr algn="just">
              <a:spcAft>
                <a:spcPts val="57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dirty="0">
                <a:solidFill>
                  <a:srgbClr val="000000"/>
                </a:solidFill>
                <a:cs typeface="Times New Roman" pitchFamily="16" charset="0"/>
              </a:rPr>
              <a:t>Il </a:t>
            </a:r>
            <a:r>
              <a:rPr lang="it-IT" sz="2000" b="1" dirty="0">
                <a:solidFill>
                  <a:srgbClr val="FF0000"/>
                </a:solidFill>
                <a:cs typeface="Times New Roman" pitchFamily="16" charset="0"/>
              </a:rPr>
              <a:t>rischio da </a:t>
            </a:r>
            <a:r>
              <a:rPr lang="it-IT" sz="2000" b="1" dirty="0" err="1">
                <a:solidFill>
                  <a:srgbClr val="FF0000"/>
                </a:solidFill>
                <a:cs typeface="Times New Roman" pitchFamily="16" charset="0"/>
              </a:rPr>
              <a:t>phubbing</a:t>
            </a:r>
            <a:r>
              <a:rPr lang="it-IT" sz="2000" dirty="0">
                <a:solidFill>
                  <a:srgbClr val="000000"/>
                </a:solidFill>
                <a:cs typeface="Times New Roman" pitchFamily="16" charset="0"/>
              </a:rPr>
              <a:t>, il cui termine descrive il fenomeno per cui durante una interazione sociale si tende a prestare maggiore attenzione allo </a:t>
            </a:r>
            <a:r>
              <a:rPr lang="it-IT" sz="2000" dirty="0" err="1">
                <a:solidFill>
                  <a:srgbClr val="000000"/>
                </a:solidFill>
                <a:cs typeface="Times New Roman" pitchFamily="16" charset="0"/>
              </a:rPr>
              <a:t>smartphone</a:t>
            </a:r>
            <a:r>
              <a:rPr lang="it-IT" sz="2000" dirty="0">
                <a:solidFill>
                  <a:srgbClr val="000000"/>
                </a:solidFill>
                <a:cs typeface="Times New Roman" pitchFamily="16" charset="0"/>
              </a:rPr>
              <a:t> piuttosto che all’interlocutore; fonte di forte isolamento sociale e lavorativo, trova facile esemplificazione nelle riunioni di lavoro, durante le quali si accede frequentemente ai cellulari per controllare e gestire l’eventuale arrivo di messaggistica e/o posta. </a:t>
            </a:r>
          </a:p>
        </p:txBody>
      </p:sp>
      <p:pic>
        <p:nvPicPr>
          <p:cNvPr id="11" name="Picture 4"/>
          <p:cNvPicPr>
            <a:picLocks noChangeAspect="1" noChangeArrowheads="1"/>
          </p:cNvPicPr>
          <p:nvPr/>
        </p:nvPicPr>
        <p:blipFill>
          <a:blip r:embed="rId7" cstate="print"/>
          <a:srcRect/>
          <a:stretch>
            <a:fillRect/>
          </a:stretch>
        </p:blipFill>
        <p:spPr bwMode="auto">
          <a:xfrm>
            <a:off x="5643570" y="1500175"/>
            <a:ext cx="3500462" cy="1835956"/>
          </a:xfrm>
          <a:prstGeom prst="rect">
            <a:avLst/>
          </a:prstGeom>
          <a:noFill/>
          <a:ln w="9525">
            <a:noFill/>
            <a:round/>
            <a:headEnd/>
            <a:tailEnd/>
          </a:ln>
        </p:spPr>
      </p:pic>
      <p:sp>
        <p:nvSpPr>
          <p:cNvPr id="13" name="Rettangolo 12"/>
          <p:cNvSpPr/>
          <p:nvPr/>
        </p:nvSpPr>
        <p:spPr>
          <a:xfrm>
            <a:off x="2372640" y="895633"/>
            <a:ext cx="2413674" cy="461665"/>
          </a:xfrm>
          <a:prstGeom prst="rect">
            <a:avLst/>
          </a:prstGeom>
        </p:spPr>
        <p:txBody>
          <a:bodyPr wrap="non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b="1" dirty="0" smtClean="0">
                <a:cs typeface="Times New Roman" pitchFamily="16" charset="0"/>
              </a:rPr>
              <a:t>L’</a:t>
            </a:r>
            <a:r>
              <a:rPr lang="it-IT" sz="2400" b="1" dirty="0" err="1" smtClean="0">
                <a:cs typeface="Times New Roman" pitchFamily="16" charset="0"/>
              </a:rPr>
              <a:t>iperconnettività</a:t>
            </a:r>
            <a:endParaRPr lang="it-IT" sz="2400" b="1" dirty="0">
              <a:cs typeface="Times New Roman" pitchFamily="16" charset="0"/>
            </a:endParaRPr>
          </a:p>
        </p:txBody>
      </p:sp>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Utente\Desktop\Archivio\1. Archivio\immagini arte\logo formatore\braccioalzato_sx.jpg"/>
          <p:cNvPicPr>
            <a:picLocks noChangeAspect="1" noChangeArrowheads="1"/>
          </p:cNvPicPr>
          <p:nvPr/>
        </p:nvPicPr>
        <p:blipFill>
          <a:blip r:embed="rId3" cstate="print"/>
          <a:srcRect/>
          <a:stretch>
            <a:fillRect/>
          </a:stretch>
        </p:blipFill>
        <p:spPr bwMode="auto">
          <a:xfrm>
            <a:off x="357158" y="3857628"/>
            <a:ext cx="1375903" cy="2714620"/>
          </a:xfrm>
          <a:prstGeom prst="rect">
            <a:avLst/>
          </a:prstGeom>
          <a:noFill/>
        </p:spPr>
      </p:pic>
      <p:pic>
        <p:nvPicPr>
          <p:cNvPr id="9" name="Picture 2"/>
          <p:cNvPicPr>
            <a:picLocks noChangeAspect="1" noChangeArrowheads="1"/>
          </p:cNvPicPr>
          <p:nvPr/>
        </p:nvPicPr>
        <p:blipFill>
          <a:blip r:embed="rId4"/>
          <a:srcRect/>
          <a:stretch>
            <a:fillRect/>
          </a:stretch>
        </p:blipFill>
        <p:spPr bwMode="auto">
          <a:xfrm>
            <a:off x="0" y="0"/>
            <a:ext cx="1500166" cy="953989"/>
          </a:xfrm>
          <a:prstGeom prst="rect">
            <a:avLst/>
          </a:prstGeom>
          <a:noFill/>
          <a:ln w="9525">
            <a:noFill/>
            <a:miter lim="800000"/>
            <a:headEnd/>
            <a:tailEnd/>
          </a:ln>
          <a:effectLst/>
        </p:spPr>
      </p:pic>
      <p:pic>
        <p:nvPicPr>
          <p:cNvPr id="10" name="Picture 2"/>
          <p:cNvPicPr>
            <a:picLocks noChangeAspect="1" noChangeArrowheads="1"/>
          </p:cNvPicPr>
          <p:nvPr/>
        </p:nvPicPr>
        <p:blipFill>
          <a:blip r:embed="rId5"/>
          <a:srcRect/>
          <a:stretch>
            <a:fillRect/>
          </a:stretch>
        </p:blipFill>
        <p:spPr bwMode="auto">
          <a:xfrm>
            <a:off x="7742914" y="0"/>
            <a:ext cx="1401086" cy="785794"/>
          </a:xfrm>
          <a:prstGeom prst="rect">
            <a:avLst/>
          </a:prstGeom>
          <a:noFill/>
          <a:ln w="9525">
            <a:noFill/>
            <a:miter lim="800000"/>
            <a:headEnd/>
            <a:tailEnd/>
          </a:ln>
          <a:effectLst/>
        </p:spPr>
      </p:pic>
      <p:pic>
        <p:nvPicPr>
          <p:cNvPr id="12" name="Picture 3" descr="C:\Users\Utente\Desktop\Archivi\Archivio\1. Archivio\immagini arte\logo rs-ergonomia.jpg"/>
          <p:cNvPicPr>
            <a:picLocks noChangeAspect="1" noChangeArrowheads="1"/>
          </p:cNvPicPr>
          <p:nvPr/>
        </p:nvPicPr>
        <p:blipFill>
          <a:blip r:embed="rId6" cstate="print"/>
          <a:srcRect/>
          <a:stretch>
            <a:fillRect/>
          </a:stretch>
        </p:blipFill>
        <p:spPr bwMode="auto">
          <a:xfrm>
            <a:off x="7786709" y="5714445"/>
            <a:ext cx="1357291" cy="1143555"/>
          </a:xfrm>
          <a:prstGeom prst="rect">
            <a:avLst/>
          </a:prstGeom>
          <a:noFill/>
        </p:spPr>
      </p:pic>
      <p:sp>
        <p:nvSpPr>
          <p:cNvPr id="8" name="Text Box 3"/>
          <p:cNvSpPr txBox="1">
            <a:spLocks noChangeArrowheads="1"/>
          </p:cNvSpPr>
          <p:nvPr/>
        </p:nvSpPr>
        <p:spPr bwMode="auto">
          <a:xfrm>
            <a:off x="1428728" y="1314458"/>
            <a:ext cx="4895850" cy="3186112"/>
          </a:xfrm>
          <a:prstGeom prst="rect">
            <a:avLst/>
          </a:prstGeom>
          <a:noFill/>
          <a:ln w="9525">
            <a:noFill/>
            <a:round/>
            <a:headEnd/>
            <a:tailEnd/>
          </a:ln>
        </p:spPr>
        <p:txBody>
          <a:bodyPr lIns="90000" tIns="45000" rIns="90000" bIns="45000"/>
          <a:lstStyle/>
          <a:p>
            <a:pPr algn="just">
              <a:spcAft>
                <a:spcPts val="57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dirty="0">
                <a:solidFill>
                  <a:srgbClr val="000000"/>
                </a:solidFill>
                <a:cs typeface="Times New Roman" pitchFamily="16" charset="0"/>
              </a:rPr>
              <a:t>I robot verranno sempre più utilizzati per sostituire l’uomo nel processo produttivo, anche se in diversi casi queste macchine non godono di una totale autonomia, ma per funzionare hanno bisogno di una collaborazione con l’uomo; i </a:t>
            </a:r>
            <a:r>
              <a:rPr lang="it-IT" sz="2000" dirty="0" err="1">
                <a:solidFill>
                  <a:srgbClr val="000000"/>
                </a:solidFill>
                <a:cs typeface="Times New Roman" pitchFamily="16" charset="0"/>
              </a:rPr>
              <a:t>cobot</a:t>
            </a:r>
            <a:r>
              <a:rPr lang="it-IT" sz="2000" dirty="0">
                <a:solidFill>
                  <a:srgbClr val="000000"/>
                </a:solidFill>
                <a:cs typeface="Times New Roman" pitchFamily="16" charset="0"/>
              </a:rPr>
              <a:t>, sono robot autonomi, capaci di interagire con il proprio “collega umano” e capaci di apprendere.</a:t>
            </a:r>
          </a:p>
          <a:p>
            <a:pPr algn="just">
              <a:spcAft>
                <a:spcPts val="57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000" dirty="0">
                <a:solidFill>
                  <a:srgbClr val="000000"/>
                </a:solidFill>
                <a:cs typeface="Times New Roman" pitchFamily="16" charset="0"/>
              </a:rPr>
              <a:t>L’uso della robotica può generare conseguenze sulla motivazione e sul benessere dei lavoratori per l’insorgere di fenomeni di isolamento e/o anche di comportamenti e reazioni legate alla </a:t>
            </a:r>
            <a:r>
              <a:rPr lang="it-IT" sz="2000" b="1" dirty="0">
                <a:solidFill>
                  <a:srgbClr val="FF0000"/>
                </a:solidFill>
                <a:cs typeface="Times New Roman" pitchFamily="16" charset="0"/>
              </a:rPr>
              <a:t>paura della macchina, di perdere le proprie funzioni, alla sensazione di autonomia ridotta, al lavoro in solitario.</a:t>
            </a:r>
          </a:p>
          <a:p>
            <a:pPr algn="just">
              <a:spcAft>
                <a:spcPts val="575"/>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2000" b="1" dirty="0">
              <a:solidFill>
                <a:srgbClr val="FF0000"/>
              </a:solidFill>
              <a:cs typeface="Times New Roman" pitchFamily="16" charset="0"/>
            </a:endParaRPr>
          </a:p>
        </p:txBody>
      </p:sp>
      <p:pic>
        <p:nvPicPr>
          <p:cNvPr id="11" name="Picture 4"/>
          <p:cNvPicPr>
            <a:picLocks noChangeAspect="1" noChangeArrowheads="1"/>
          </p:cNvPicPr>
          <p:nvPr/>
        </p:nvPicPr>
        <p:blipFill>
          <a:blip r:embed="rId7" cstate="print"/>
          <a:srcRect/>
          <a:stretch>
            <a:fillRect/>
          </a:stretch>
        </p:blipFill>
        <p:spPr bwMode="auto">
          <a:xfrm>
            <a:off x="6286512" y="1471610"/>
            <a:ext cx="2857488" cy="1331282"/>
          </a:xfrm>
          <a:prstGeom prst="rect">
            <a:avLst/>
          </a:prstGeom>
          <a:noFill/>
          <a:ln w="9525">
            <a:noFill/>
            <a:round/>
            <a:headEnd/>
            <a:tailEnd/>
          </a:ln>
        </p:spPr>
      </p:pic>
    </p:spTree>
    <p:custDataLst>
      <p:tags r:id="rId1"/>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asellaDiTesto 21"/>
          <p:cNvSpPr txBox="1"/>
          <p:nvPr/>
        </p:nvSpPr>
        <p:spPr>
          <a:xfrm>
            <a:off x="3357554" y="4357694"/>
            <a:ext cx="4071966" cy="1569660"/>
          </a:xfrm>
          <a:prstGeom prst="rect">
            <a:avLst/>
          </a:prstGeom>
          <a:noFill/>
        </p:spPr>
        <p:txBody>
          <a:bodyPr wrap="square" rtlCol="0">
            <a:spAutoFit/>
          </a:bodyPr>
          <a:lstStyle/>
          <a:p>
            <a:r>
              <a:rPr lang="it-IT" sz="4800" b="1" baseline="-25000" dirty="0" smtClean="0">
                <a:solidFill>
                  <a:srgbClr val="FF0000"/>
                </a:solidFill>
              </a:rPr>
              <a:t>Grazie per l’attenzione</a:t>
            </a:r>
          </a:p>
          <a:p>
            <a:pPr algn="ctr"/>
            <a:r>
              <a:rPr lang="it-IT" sz="3200" b="1" baseline="-25000" dirty="0" smtClean="0">
                <a:solidFill>
                  <a:srgbClr val="FF0000"/>
                </a:solidFill>
              </a:rPr>
              <a:t>Arrivederci ai prossimi incontri, se vorrete approfondiremo insieme  questi argomenti</a:t>
            </a:r>
          </a:p>
        </p:txBody>
      </p:sp>
      <p:pic>
        <p:nvPicPr>
          <p:cNvPr id="6146" name="Picture 2" descr="C:\Users\Utente\Desktop\1. Archivio\immagini arte\logo formatore\braccioabbassato_sx.jpg"/>
          <p:cNvPicPr>
            <a:picLocks noChangeAspect="1" noChangeArrowheads="1"/>
          </p:cNvPicPr>
          <p:nvPr/>
        </p:nvPicPr>
        <p:blipFill>
          <a:blip r:embed="rId2" cstate="print"/>
          <a:srcRect/>
          <a:stretch>
            <a:fillRect/>
          </a:stretch>
        </p:blipFill>
        <p:spPr bwMode="auto">
          <a:xfrm>
            <a:off x="71407" y="4143380"/>
            <a:ext cx="1075877" cy="2643206"/>
          </a:xfrm>
          <a:prstGeom prst="rect">
            <a:avLst/>
          </a:prstGeom>
          <a:noFill/>
        </p:spPr>
      </p:pic>
      <p:pic>
        <p:nvPicPr>
          <p:cNvPr id="2" name="Picture 2" descr="https://image.jimcdn.com/app/cms/image/transf/none/path/s7abcad619f26b15e/image/i3b826330e30086b9/version/1532068452/image.png"/>
          <p:cNvPicPr>
            <a:picLocks noChangeAspect="1" noChangeArrowheads="1"/>
          </p:cNvPicPr>
          <p:nvPr/>
        </p:nvPicPr>
        <p:blipFill>
          <a:blip r:embed="rId3"/>
          <a:srcRect/>
          <a:stretch>
            <a:fillRect/>
          </a:stretch>
        </p:blipFill>
        <p:spPr bwMode="auto">
          <a:xfrm>
            <a:off x="5278707" y="1857364"/>
            <a:ext cx="3008026" cy="1571636"/>
          </a:xfrm>
          <a:prstGeom prst="rect">
            <a:avLst/>
          </a:prstGeom>
          <a:noFill/>
        </p:spPr>
      </p:pic>
      <p:pic>
        <p:nvPicPr>
          <p:cNvPr id="10" name="Picture 2"/>
          <p:cNvPicPr>
            <a:picLocks noChangeAspect="1" noChangeArrowheads="1"/>
          </p:cNvPicPr>
          <p:nvPr/>
        </p:nvPicPr>
        <p:blipFill>
          <a:blip r:embed="rId4"/>
          <a:srcRect/>
          <a:stretch>
            <a:fillRect/>
          </a:stretch>
        </p:blipFill>
        <p:spPr bwMode="auto">
          <a:xfrm>
            <a:off x="0" y="0"/>
            <a:ext cx="1500166" cy="953989"/>
          </a:xfrm>
          <a:prstGeom prst="rect">
            <a:avLst/>
          </a:prstGeom>
          <a:noFill/>
          <a:ln w="9525">
            <a:noFill/>
            <a:miter lim="800000"/>
            <a:headEnd/>
            <a:tailEnd/>
          </a:ln>
          <a:effectLst/>
        </p:spPr>
      </p:pic>
      <p:pic>
        <p:nvPicPr>
          <p:cNvPr id="11" name="Picture 2"/>
          <p:cNvPicPr>
            <a:picLocks noChangeAspect="1" noChangeArrowheads="1"/>
          </p:cNvPicPr>
          <p:nvPr/>
        </p:nvPicPr>
        <p:blipFill>
          <a:blip r:embed="rId5"/>
          <a:srcRect/>
          <a:stretch>
            <a:fillRect/>
          </a:stretch>
        </p:blipFill>
        <p:spPr bwMode="auto">
          <a:xfrm>
            <a:off x="7742914" y="0"/>
            <a:ext cx="1401086" cy="785794"/>
          </a:xfrm>
          <a:prstGeom prst="rect">
            <a:avLst/>
          </a:prstGeom>
          <a:noFill/>
          <a:ln w="9525">
            <a:noFill/>
            <a:miter lim="800000"/>
            <a:headEnd/>
            <a:tailEnd/>
          </a:ln>
          <a:effectLst/>
        </p:spPr>
      </p:pic>
      <p:pic>
        <p:nvPicPr>
          <p:cNvPr id="12" name="Picture 3" descr="C:\Users\Utente\Desktop\Archivi\Archivio\1. Archivio\immagini arte\logo rs-ergonomia.jpg"/>
          <p:cNvPicPr>
            <a:picLocks noChangeAspect="1" noChangeArrowheads="1"/>
          </p:cNvPicPr>
          <p:nvPr/>
        </p:nvPicPr>
        <p:blipFill>
          <a:blip r:embed="rId6" cstate="print"/>
          <a:srcRect/>
          <a:stretch>
            <a:fillRect/>
          </a:stretch>
        </p:blipFill>
        <p:spPr bwMode="auto">
          <a:xfrm>
            <a:off x="7786709" y="5714445"/>
            <a:ext cx="1357291" cy="1143555"/>
          </a:xfrm>
          <a:prstGeom prst="rect">
            <a:avLst/>
          </a:prstGeom>
          <a:noFill/>
        </p:spPr>
      </p:pic>
      <p:pic>
        <p:nvPicPr>
          <p:cNvPr id="3" name="Picture 2"/>
          <p:cNvPicPr>
            <a:picLocks noChangeAspect="1" noChangeArrowheads="1"/>
          </p:cNvPicPr>
          <p:nvPr/>
        </p:nvPicPr>
        <p:blipFill>
          <a:blip r:embed="rId7"/>
          <a:srcRect/>
          <a:stretch>
            <a:fillRect/>
          </a:stretch>
        </p:blipFill>
        <p:spPr bwMode="auto">
          <a:xfrm>
            <a:off x="2357422" y="1714487"/>
            <a:ext cx="1643074" cy="224055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643702" y="4214818"/>
            <a:ext cx="2372712" cy="23727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aseline="-25000" dirty="0"/>
          </a:p>
        </p:txBody>
      </p:sp>
      <p:pic>
        <p:nvPicPr>
          <p:cNvPr id="15" name="Picture 3" descr="C:\Users\Utente\Desktop\Archivio\1. Archivio\immagini arte\logo formatore\braccioalzato_sx.jpg"/>
          <p:cNvPicPr>
            <a:picLocks noChangeAspect="1" noChangeArrowheads="1"/>
          </p:cNvPicPr>
          <p:nvPr/>
        </p:nvPicPr>
        <p:blipFill>
          <a:blip r:embed="rId3" cstate="print"/>
          <a:srcRect/>
          <a:stretch>
            <a:fillRect/>
          </a:stretch>
        </p:blipFill>
        <p:spPr bwMode="auto">
          <a:xfrm>
            <a:off x="357158" y="3857628"/>
            <a:ext cx="1375903" cy="2714620"/>
          </a:xfrm>
          <a:prstGeom prst="rect">
            <a:avLst/>
          </a:prstGeom>
          <a:noFill/>
        </p:spPr>
      </p:pic>
      <p:pic>
        <p:nvPicPr>
          <p:cNvPr id="10" name="Picture 2"/>
          <p:cNvPicPr>
            <a:picLocks noChangeAspect="1" noChangeArrowheads="1"/>
          </p:cNvPicPr>
          <p:nvPr/>
        </p:nvPicPr>
        <p:blipFill>
          <a:blip r:embed="rId4"/>
          <a:srcRect/>
          <a:stretch>
            <a:fillRect/>
          </a:stretch>
        </p:blipFill>
        <p:spPr bwMode="auto">
          <a:xfrm>
            <a:off x="0" y="0"/>
            <a:ext cx="1500166" cy="953989"/>
          </a:xfrm>
          <a:prstGeom prst="rect">
            <a:avLst/>
          </a:prstGeom>
          <a:noFill/>
          <a:ln w="9525">
            <a:noFill/>
            <a:miter lim="800000"/>
            <a:headEnd/>
            <a:tailEnd/>
          </a:ln>
          <a:effectLst/>
        </p:spPr>
      </p:pic>
      <p:pic>
        <p:nvPicPr>
          <p:cNvPr id="12" name="Picture 2"/>
          <p:cNvPicPr>
            <a:picLocks noChangeAspect="1" noChangeArrowheads="1"/>
          </p:cNvPicPr>
          <p:nvPr/>
        </p:nvPicPr>
        <p:blipFill>
          <a:blip r:embed="rId5"/>
          <a:srcRect/>
          <a:stretch>
            <a:fillRect/>
          </a:stretch>
        </p:blipFill>
        <p:spPr bwMode="auto">
          <a:xfrm>
            <a:off x="7742914" y="0"/>
            <a:ext cx="1401086" cy="785794"/>
          </a:xfrm>
          <a:prstGeom prst="rect">
            <a:avLst/>
          </a:prstGeom>
          <a:noFill/>
          <a:ln w="9525">
            <a:noFill/>
            <a:miter lim="800000"/>
            <a:headEnd/>
            <a:tailEnd/>
          </a:ln>
          <a:effectLst/>
        </p:spPr>
      </p:pic>
      <p:pic>
        <p:nvPicPr>
          <p:cNvPr id="14" name="Picture 3" descr="C:\Users\Utente\Desktop\Archivi\Archivio\1. Archivio\immagini arte\logo rs-ergonomia.jpg"/>
          <p:cNvPicPr>
            <a:picLocks noChangeAspect="1" noChangeArrowheads="1"/>
          </p:cNvPicPr>
          <p:nvPr/>
        </p:nvPicPr>
        <p:blipFill>
          <a:blip r:embed="rId6" cstate="print"/>
          <a:srcRect/>
          <a:stretch>
            <a:fillRect/>
          </a:stretch>
        </p:blipFill>
        <p:spPr bwMode="auto">
          <a:xfrm>
            <a:off x="7786709" y="5714445"/>
            <a:ext cx="1357291" cy="1143555"/>
          </a:xfrm>
          <a:prstGeom prst="rect">
            <a:avLst/>
          </a:prstGeom>
          <a:noFill/>
        </p:spPr>
      </p:pic>
      <p:sp>
        <p:nvSpPr>
          <p:cNvPr id="9" name="Rettangolo 8"/>
          <p:cNvSpPr/>
          <p:nvPr/>
        </p:nvSpPr>
        <p:spPr>
          <a:xfrm>
            <a:off x="1714480" y="2000240"/>
            <a:ext cx="5786478" cy="3786214"/>
          </a:xfrm>
          <a:prstGeom prst="rect">
            <a:avLst/>
          </a:prstGeom>
          <a:solidFill>
            <a:srgbClr val="FFFFFF">
              <a:alpha val="8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b="1" dirty="0" smtClean="0">
                <a:solidFill>
                  <a:srgbClr val="002060"/>
                </a:solidFill>
              </a:rPr>
              <a:t>   Uno scenario di sviluppo</a:t>
            </a:r>
          </a:p>
          <a:p>
            <a:endParaRPr lang="it-IT" sz="2800" b="1" dirty="0" smtClean="0">
              <a:solidFill>
                <a:srgbClr val="002060"/>
              </a:solidFill>
            </a:endParaRPr>
          </a:p>
          <a:p>
            <a:r>
              <a:rPr lang="it-IT" sz="800" b="1" dirty="0" smtClean="0">
                <a:solidFill>
                  <a:srgbClr val="002060"/>
                </a:solidFill>
              </a:rPr>
              <a:t>   </a:t>
            </a:r>
          </a:p>
          <a:p>
            <a:r>
              <a:rPr lang="it-IT" sz="2000" b="1" dirty="0" smtClean="0">
                <a:solidFill>
                  <a:srgbClr val="002060"/>
                </a:solidFill>
              </a:rPr>
              <a:t>Popolazione  	2020: 7,7 miliardi</a:t>
            </a:r>
          </a:p>
          <a:p>
            <a:r>
              <a:rPr lang="it-IT" sz="2000" b="1" dirty="0" smtClean="0">
                <a:solidFill>
                  <a:srgbClr val="002060"/>
                </a:solidFill>
              </a:rPr>
              <a:t>	         	2050: 9,7 miliardi</a:t>
            </a:r>
          </a:p>
          <a:p>
            <a:r>
              <a:rPr lang="it-IT" sz="2000" b="1" dirty="0" smtClean="0">
                <a:solidFill>
                  <a:srgbClr val="002060"/>
                </a:solidFill>
              </a:rPr>
              <a:t>Megalopoli	2020: 31 </a:t>
            </a:r>
            <a:r>
              <a:rPr lang="it-IT" sz="2000" b="1" dirty="0" smtClean="0">
                <a:solidFill>
                  <a:srgbClr val="002060"/>
                </a:solidFill>
                <a:sym typeface="Wingdings" pitchFamily="2" charset="2"/>
              </a:rPr>
              <a:t> </a:t>
            </a:r>
            <a:r>
              <a:rPr lang="it-IT" sz="2000" b="1" dirty="0" smtClean="0">
                <a:solidFill>
                  <a:srgbClr val="002060"/>
                </a:solidFill>
              </a:rPr>
              <a:t>2030: 41</a:t>
            </a:r>
          </a:p>
          <a:p>
            <a:pPr lvl="1">
              <a:buFont typeface="Arial" pitchFamily="34" charset="0"/>
              <a:buChar char="•"/>
            </a:pPr>
            <a:r>
              <a:rPr lang="it-IT" sz="2000" b="1" dirty="0" smtClean="0">
                <a:solidFill>
                  <a:srgbClr val="002060"/>
                </a:solidFill>
              </a:rPr>
              <a:t> 2020: 55% popolazione in aree urbane </a:t>
            </a:r>
          </a:p>
          <a:p>
            <a:pPr lvl="1">
              <a:buFont typeface="Arial" pitchFamily="34" charset="0"/>
              <a:buChar char="•"/>
            </a:pPr>
            <a:r>
              <a:rPr lang="it-IT" sz="2000" b="1" dirty="0" smtClean="0">
                <a:solidFill>
                  <a:srgbClr val="002060"/>
                </a:solidFill>
              </a:rPr>
              <a:t> 2050: 68% popolazione in aree urbane</a:t>
            </a:r>
          </a:p>
          <a:p>
            <a:pPr lvl="1"/>
            <a:endParaRPr lang="it-IT" sz="2000" b="1" dirty="0" smtClean="0">
              <a:solidFill>
                <a:srgbClr val="002060"/>
              </a:solidFill>
            </a:endParaRPr>
          </a:p>
          <a:p>
            <a:r>
              <a:rPr lang="it-IT" sz="2000" b="1" dirty="0" smtClean="0">
                <a:solidFill>
                  <a:srgbClr val="FF0000"/>
                </a:solidFill>
              </a:rPr>
              <a:t>I limiti dello sviluppo</a:t>
            </a:r>
            <a:r>
              <a:rPr lang="it-IT" sz="2000" b="1" dirty="0" smtClean="0">
                <a:solidFill>
                  <a:srgbClr val="002060"/>
                </a:solidFill>
              </a:rPr>
              <a:t>: Industrializzazione, inquinamento, produzione di cibo, sfruttamento delle risorse.</a:t>
            </a:r>
          </a:p>
          <a:p>
            <a:pPr>
              <a:buFont typeface="Arial" pitchFamily="34" charset="0"/>
              <a:buChar char="•"/>
            </a:pPr>
            <a:endParaRPr lang="it-IT" sz="2000" b="1" dirty="0" smtClean="0">
              <a:solidFill>
                <a:srgbClr val="002060"/>
              </a:solidFill>
            </a:endParaRPr>
          </a:p>
          <a:p>
            <a:r>
              <a:rPr lang="it-IT" sz="2000" b="1" dirty="0" smtClean="0">
                <a:solidFill>
                  <a:srgbClr val="002060"/>
                </a:solidFill>
              </a:rPr>
              <a:t>Sviluppo dell’informatica, AI, mobile work</a:t>
            </a:r>
          </a:p>
          <a:p>
            <a:r>
              <a:rPr lang="it-IT" sz="2000" b="1" dirty="0" smtClean="0">
                <a:solidFill>
                  <a:srgbClr val="002060"/>
                </a:solidFill>
              </a:rPr>
              <a:t>  </a:t>
            </a:r>
          </a:p>
          <a:p>
            <a:endParaRPr lang="it-IT" sz="2000" b="1" dirty="0" smtClean="0">
              <a:solidFill>
                <a:srgbClr val="002060"/>
              </a:solidFill>
            </a:endParaRPr>
          </a:p>
          <a:p>
            <a:pPr algn="ctr"/>
            <a:endParaRPr lang="it-IT" sz="4000" b="1" baseline="-25000" dirty="0">
              <a:solidFill>
                <a:srgbClr val="002060"/>
              </a:solidFill>
            </a:endParaRPr>
          </a:p>
        </p:txBody>
      </p:sp>
      <p:pic>
        <p:nvPicPr>
          <p:cNvPr id="16" name="Picture 2"/>
          <p:cNvPicPr>
            <a:picLocks noChangeAspect="1" noChangeArrowheads="1"/>
          </p:cNvPicPr>
          <p:nvPr/>
        </p:nvPicPr>
        <p:blipFill>
          <a:blip r:embed="rId7"/>
          <a:srcRect/>
          <a:stretch>
            <a:fillRect/>
          </a:stretch>
        </p:blipFill>
        <p:spPr bwMode="auto">
          <a:xfrm>
            <a:off x="6428018" y="1285860"/>
            <a:ext cx="2715982" cy="1878495"/>
          </a:xfrm>
          <a:prstGeom prst="rect">
            <a:avLst/>
          </a:prstGeom>
          <a:noFill/>
          <a:ln w="9525">
            <a:noFill/>
            <a:round/>
            <a:headEnd/>
            <a:tailEnd/>
          </a:ln>
          <a:effectLst/>
        </p:spPr>
      </p:pic>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tangolo 20"/>
          <p:cNvSpPr/>
          <p:nvPr/>
        </p:nvSpPr>
        <p:spPr>
          <a:xfrm>
            <a:off x="1428728" y="2214554"/>
            <a:ext cx="7072362" cy="3214710"/>
          </a:xfrm>
          <a:prstGeom prst="rect">
            <a:avLst/>
          </a:prstGeom>
          <a:solidFill>
            <a:srgbClr val="FFFFFF">
              <a:alpha val="8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2800" b="1" dirty="0" smtClean="0">
              <a:solidFill>
                <a:schemeClr val="tx1"/>
              </a:solidFill>
            </a:endParaRPr>
          </a:p>
          <a:p>
            <a:pPr algn="just">
              <a:buFont typeface="Arial" pitchFamily="34" charset="0"/>
              <a:buChar char="•"/>
            </a:pPr>
            <a:r>
              <a:rPr lang="it-IT" sz="2000" b="1" dirty="0" smtClean="0">
                <a:solidFill>
                  <a:schemeClr val="tx1"/>
                </a:solidFill>
              </a:rPr>
              <a:t> </a:t>
            </a:r>
            <a:r>
              <a:rPr lang="it-IT" sz="2000" b="1" dirty="0" smtClean="0">
                <a:solidFill>
                  <a:srgbClr val="FF0000"/>
                </a:solidFill>
              </a:rPr>
              <a:t>Le nuove forme di lavoro ci costringeranno a rivedere le nostre idee sul lavoro e sui tempi da dedicare al lavoro</a:t>
            </a:r>
            <a:r>
              <a:rPr lang="it-IT" sz="2000" b="1" dirty="0" smtClean="0">
                <a:solidFill>
                  <a:schemeClr val="tx1"/>
                </a:solidFill>
              </a:rPr>
              <a:t>: cosa significa lavorare in una società dove gran parte del lavoro esecutivo, intellettuale e di cura delle persone, potrà essere delegata alle macchine.</a:t>
            </a:r>
            <a:r>
              <a:rPr lang="it-IT" sz="2000" b="1" i="1" dirty="0" smtClean="0">
                <a:solidFill>
                  <a:schemeClr val="tx1"/>
                </a:solidFill>
              </a:rPr>
              <a:t> </a:t>
            </a:r>
            <a:endParaRPr lang="it-IT" sz="2000" b="1" dirty="0" smtClean="0">
              <a:solidFill>
                <a:schemeClr val="tx1"/>
              </a:solidFill>
            </a:endParaRPr>
          </a:p>
          <a:p>
            <a:pPr>
              <a:buFont typeface="Arial" pitchFamily="34" charset="0"/>
              <a:buChar char="•"/>
            </a:pPr>
            <a:r>
              <a:rPr lang="it-IT" sz="2000" dirty="0" smtClean="0">
                <a:solidFill>
                  <a:schemeClr val="tx1"/>
                </a:solidFill>
              </a:rPr>
              <a:t> </a:t>
            </a:r>
            <a:r>
              <a:rPr lang="it-IT" sz="2000" b="1" dirty="0" smtClean="0">
                <a:solidFill>
                  <a:srgbClr val="FF0000"/>
                </a:solidFill>
              </a:rPr>
              <a:t>Le tecnologie consentono già oggi di lavorare in mobilità</a:t>
            </a:r>
            <a:r>
              <a:rPr lang="it-IT" sz="2000" dirty="0" smtClean="0">
                <a:solidFill>
                  <a:schemeClr val="tx1"/>
                </a:solidFill>
              </a:rPr>
              <a:t>, non sarà più necessario per milioni di persone organizzare in fretta e come possono la giornata dei propri figli, percorrere chilometri in auto, in treno o in metropolitana per recarsi negli uffici e nelle fabbriche accentrate nelle città. Una quota sempre maggiore di lavoro potrà essere svolto dalla propria casa, durante un viaggio in treno, seduti al tavolino di un bar e da qualsiasi altro luogo che permetta una connessione internet. </a:t>
            </a:r>
          </a:p>
          <a:p>
            <a:pPr>
              <a:buFont typeface="Arial" pitchFamily="34" charset="0"/>
              <a:buChar char="•"/>
            </a:pPr>
            <a:r>
              <a:rPr lang="it-IT" sz="2000" dirty="0" smtClean="0">
                <a:solidFill>
                  <a:schemeClr val="tx1"/>
                </a:solidFill>
              </a:rPr>
              <a:t> </a:t>
            </a:r>
            <a:r>
              <a:rPr lang="it-IT" sz="2000" b="1" dirty="0" smtClean="0">
                <a:solidFill>
                  <a:srgbClr val="FF0000"/>
                </a:solidFill>
              </a:rPr>
              <a:t>L’ufficio potremo metterlo nella tasca della giacca e portarlo con noi.  </a:t>
            </a:r>
          </a:p>
          <a:p>
            <a:r>
              <a:rPr lang="it-IT" sz="2000" b="1" dirty="0" smtClean="0">
                <a:solidFill>
                  <a:srgbClr val="002060"/>
                </a:solidFill>
              </a:rPr>
              <a:t>  </a:t>
            </a:r>
          </a:p>
          <a:p>
            <a:endParaRPr lang="it-IT" sz="2000" b="1" dirty="0" smtClean="0">
              <a:solidFill>
                <a:srgbClr val="002060"/>
              </a:solidFill>
            </a:endParaRPr>
          </a:p>
          <a:p>
            <a:pPr algn="ctr"/>
            <a:endParaRPr lang="it-IT" sz="4000" b="1" baseline="-25000" dirty="0">
              <a:solidFill>
                <a:srgbClr val="002060"/>
              </a:solidFill>
            </a:endParaRPr>
          </a:p>
        </p:txBody>
      </p:sp>
      <p:pic>
        <p:nvPicPr>
          <p:cNvPr id="4098" name="Picture 2" descr="C:\Users\Utente\Desktop\1. Archivio\immagini arte\logo formatore\braccioalzato_sx.jpg"/>
          <p:cNvPicPr>
            <a:picLocks noChangeAspect="1" noChangeArrowheads="1"/>
          </p:cNvPicPr>
          <p:nvPr/>
        </p:nvPicPr>
        <p:blipFill>
          <a:blip r:embed="rId3" cstate="print"/>
          <a:srcRect/>
          <a:stretch>
            <a:fillRect/>
          </a:stretch>
        </p:blipFill>
        <p:spPr bwMode="auto">
          <a:xfrm>
            <a:off x="71406" y="3929090"/>
            <a:ext cx="1448320" cy="2857496"/>
          </a:xfrm>
          <a:prstGeom prst="rect">
            <a:avLst/>
          </a:prstGeom>
          <a:noFill/>
        </p:spPr>
      </p:pic>
      <p:pic>
        <p:nvPicPr>
          <p:cNvPr id="9" name="Picture 2"/>
          <p:cNvPicPr>
            <a:picLocks noChangeAspect="1" noChangeArrowheads="1"/>
          </p:cNvPicPr>
          <p:nvPr/>
        </p:nvPicPr>
        <p:blipFill>
          <a:blip r:embed="rId4"/>
          <a:srcRect/>
          <a:stretch>
            <a:fillRect/>
          </a:stretch>
        </p:blipFill>
        <p:spPr bwMode="auto">
          <a:xfrm>
            <a:off x="0" y="0"/>
            <a:ext cx="1500166" cy="953989"/>
          </a:xfrm>
          <a:prstGeom prst="rect">
            <a:avLst/>
          </a:prstGeom>
          <a:noFill/>
          <a:ln w="9525">
            <a:noFill/>
            <a:miter lim="800000"/>
            <a:headEnd/>
            <a:tailEnd/>
          </a:ln>
          <a:effectLst/>
        </p:spPr>
      </p:pic>
      <p:pic>
        <p:nvPicPr>
          <p:cNvPr id="10" name="Picture 2"/>
          <p:cNvPicPr>
            <a:picLocks noChangeAspect="1" noChangeArrowheads="1"/>
          </p:cNvPicPr>
          <p:nvPr/>
        </p:nvPicPr>
        <p:blipFill>
          <a:blip r:embed="rId5"/>
          <a:srcRect/>
          <a:stretch>
            <a:fillRect/>
          </a:stretch>
        </p:blipFill>
        <p:spPr bwMode="auto">
          <a:xfrm>
            <a:off x="7742914" y="0"/>
            <a:ext cx="1401086" cy="785794"/>
          </a:xfrm>
          <a:prstGeom prst="rect">
            <a:avLst/>
          </a:prstGeom>
          <a:noFill/>
          <a:ln w="9525">
            <a:noFill/>
            <a:miter lim="800000"/>
            <a:headEnd/>
            <a:tailEnd/>
          </a:ln>
          <a:effectLst/>
        </p:spPr>
      </p:pic>
      <p:pic>
        <p:nvPicPr>
          <p:cNvPr id="11" name="Picture 3" descr="C:\Users\Utente\Desktop\Archivi\Archivio\1. Archivio\immagini arte\logo rs-ergonomia.jpg"/>
          <p:cNvPicPr>
            <a:picLocks noChangeAspect="1" noChangeArrowheads="1"/>
          </p:cNvPicPr>
          <p:nvPr/>
        </p:nvPicPr>
        <p:blipFill>
          <a:blip r:embed="rId6" cstate="print"/>
          <a:srcRect/>
          <a:stretch>
            <a:fillRect/>
          </a:stretch>
        </p:blipFill>
        <p:spPr bwMode="auto">
          <a:xfrm>
            <a:off x="7786709" y="5714445"/>
            <a:ext cx="1357291" cy="1143555"/>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animEffect transition="in" filter="slide(fromBottom)">
                                      <p:cBhvr>
                                        <p:cTn id="7" dur="500"/>
                                        <p:tgtEl>
                                          <p:spTgt spid="2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1">
                                            <p:txEl>
                                              <p:pRg st="3" end="3"/>
                                            </p:txEl>
                                          </p:spTgt>
                                        </p:tgtEl>
                                        <p:attrNameLst>
                                          <p:attrName>style.visibility</p:attrName>
                                        </p:attrNameLst>
                                      </p:cBhvr>
                                      <p:to>
                                        <p:strVal val="visible"/>
                                      </p:to>
                                    </p:set>
                                    <p:animEffect transition="in" filter="slide(fromBottom)">
                                      <p:cBhvr>
                                        <p:cTn id="12"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643702" y="4214818"/>
            <a:ext cx="2372712" cy="23727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aseline="-25000" dirty="0"/>
          </a:p>
        </p:txBody>
      </p:sp>
      <p:sp>
        <p:nvSpPr>
          <p:cNvPr id="21" name="Rettangolo 20"/>
          <p:cNvSpPr/>
          <p:nvPr/>
        </p:nvSpPr>
        <p:spPr>
          <a:xfrm>
            <a:off x="1428728" y="1142984"/>
            <a:ext cx="6929486" cy="4643470"/>
          </a:xfrm>
          <a:prstGeom prst="rect">
            <a:avLst/>
          </a:prstGeom>
          <a:solidFill>
            <a:srgbClr val="FFFFFF">
              <a:alpha val="8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2200" b="1" dirty="0" smtClean="0">
                <a:solidFill>
                  <a:srgbClr val="FF0000"/>
                </a:solidFill>
              </a:rPr>
              <a:t>Cambiamenti economici e sociali investiranno territori, trasporti, consumi, abitudini di vita:</a:t>
            </a:r>
          </a:p>
          <a:p>
            <a:pPr algn="just">
              <a:buFont typeface="Arial" pitchFamily="34" charset="0"/>
              <a:buChar char="•"/>
            </a:pPr>
            <a:r>
              <a:rPr lang="it-IT" sz="2000" dirty="0" smtClean="0">
                <a:solidFill>
                  <a:schemeClr val="tx1"/>
                </a:solidFill>
              </a:rPr>
              <a:t> Ci sarà chi ci perderà e chi ci guadagnerà. </a:t>
            </a:r>
          </a:p>
          <a:p>
            <a:pPr algn="just">
              <a:buFont typeface="Arial" pitchFamily="34" charset="0"/>
              <a:buChar char="•"/>
            </a:pPr>
            <a:r>
              <a:rPr lang="it-IT" sz="2000" dirty="0" smtClean="0">
                <a:solidFill>
                  <a:schemeClr val="tx1"/>
                </a:solidFill>
              </a:rPr>
              <a:t> Sarà un’occasione </a:t>
            </a:r>
            <a:r>
              <a:rPr lang="it-IT" sz="2000" b="1" dirty="0" smtClean="0">
                <a:solidFill>
                  <a:srgbClr val="FF0000"/>
                </a:solidFill>
              </a:rPr>
              <a:t>per riorganizzare una società più sostenibile </a:t>
            </a:r>
            <a:r>
              <a:rPr lang="it-IT" sz="2000" dirty="0" smtClean="0">
                <a:solidFill>
                  <a:schemeClr val="tx1"/>
                </a:solidFill>
              </a:rPr>
              <a:t>anche dal punto di vista ambientale, che potrebbe evitarci i quotidiani trasferimenti e </a:t>
            </a:r>
            <a:r>
              <a:rPr lang="it-IT" sz="2000" b="1" dirty="0" smtClean="0">
                <a:solidFill>
                  <a:srgbClr val="FF0000"/>
                </a:solidFill>
              </a:rPr>
              <a:t>riconciliare l'innaturale frattura tra vita e lavoro</a:t>
            </a:r>
            <a:r>
              <a:rPr lang="it-IT" sz="2000" dirty="0" smtClean="0">
                <a:solidFill>
                  <a:srgbClr val="FF0000"/>
                </a:solidFill>
              </a:rPr>
              <a:t>. </a:t>
            </a:r>
            <a:r>
              <a:rPr lang="it-IT" sz="2000" b="1" dirty="0" smtClean="0">
                <a:solidFill>
                  <a:srgbClr val="FF0000"/>
                </a:solidFill>
              </a:rPr>
              <a:t> </a:t>
            </a:r>
            <a:r>
              <a:rPr lang="it-IT" sz="2000" b="1" dirty="0" smtClean="0">
                <a:solidFill>
                  <a:schemeClr val="tx1"/>
                </a:solidFill>
              </a:rPr>
              <a:t> </a:t>
            </a:r>
          </a:p>
          <a:p>
            <a:pPr algn="just">
              <a:buFont typeface="Arial" pitchFamily="34" charset="0"/>
              <a:buChar char="•"/>
            </a:pPr>
            <a:r>
              <a:rPr lang="it-IT" sz="2000" dirty="0" smtClean="0">
                <a:solidFill>
                  <a:schemeClr val="tx1"/>
                </a:solidFill>
              </a:rPr>
              <a:t> Il commercio elettronico, lo </a:t>
            </a:r>
            <a:r>
              <a:rPr lang="it-IT" sz="2000" dirty="0" err="1" smtClean="0">
                <a:solidFill>
                  <a:schemeClr val="tx1"/>
                </a:solidFill>
              </a:rPr>
              <a:t>smart</a:t>
            </a:r>
            <a:r>
              <a:rPr lang="it-IT" sz="2000" dirty="0" smtClean="0">
                <a:solidFill>
                  <a:schemeClr val="tx1"/>
                </a:solidFill>
              </a:rPr>
              <a:t> </a:t>
            </a:r>
            <a:r>
              <a:rPr lang="it-IT" sz="2000" dirty="0" err="1" smtClean="0">
                <a:solidFill>
                  <a:schemeClr val="tx1"/>
                </a:solidFill>
              </a:rPr>
              <a:t>working</a:t>
            </a:r>
            <a:r>
              <a:rPr lang="it-IT" sz="2000" dirty="0" smtClean="0">
                <a:solidFill>
                  <a:schemeClr val="tx1"/>
                </a:solidFill>
              </a:rPr>
              <a:t>, l’</a:t>
            </a:r>
            <a:r>
              <a:rPr lang="it-IT" sz="2000" dirty="0" err="1" smtClean="0">
                <a:solidFill>
                  <a:schemeClr val="tx1"/>
                </a:solidFill>
              </a:rPr>
              <a:t>utizzo</a:t>
            </a:r>
            <a:r>
              <a:rPr lang="it-IT" sz="2000" dirty="0" smtClean="0">
                <a:solidFill>
                  <a:schemeClr val="tx1"/>
                </a:solidFill>
              </a:rPr>
              <a:t> della robotica vedranno inevitabilmente uno </a:t>
            </a:r>
            <a:r>
              <a:rPr lang="it-IT" sz="2000" b="1" dirty="0" smtClean="0">
                <a:solidFill>
                  <a:srgbClr val="FF0000"/>
                </a:solidFill>
              </a:rPr>
              <a:t>sviluppo inarrestabile</a:t>
            </a:r>
            <a:r>
              <a:rPr lang="it-IT" sz="2000" dirty="0" smtClean="0">
                <a:solidFill>
                  <a:srgbClr val="FF0000"/>
                </a:solidFill>
              </a:rPr>
              <a:t>.</a:t>
            </a:r>
          </a:p>
          <a:p>
            <a:pPr algn="just">
              <a:buFont typeface="Arial" pitchFamily="34" charset="0"/>
              <a:buChar char="•"/>
            </a:pPr>
            <a:r>
              <a:rPr lang="it-IT" sz="2000" dirty="0" smtClean="0">
                <a:solidFill>
                  <a:schemeClr val="tx1"/>
                </a:solidFill>
              </a:rPr>
              <a:t> Nel mentre si andava affermando, la ferrovia </a:t>
            </a:r>
            <a:r>
              <a:rPr lang="it-IT" sz="2000" i="1" dirty="0" smtClean="0">
                <a:solidFill>
                  <a:schemeClr val="tx1"/>
                </a:solidFill>
              </a:rPr>
              <a:t>creava gran danno a </a:t>
            </a:r>
            <a:r>
              <a:rPr lang="it-IT" sz="2000" i="1" dirty="0" err="1" smtClean="0">
                <a:solidFill>
                  <a:schemeClr val="tx1"/>
                </a:solidFill>
              </a:rPr>
              <a:t>cavallari</a:t>
            </a:r>
            <a:r>
              <a:rPr lang="it-IT" sz="2000" i="1" dirty="0" smtClean="0">
                <a:solidFill>
                  <a:schemeClr val="tx1"/>
                </a:solidFill>
              </a:rPr>
              <a:t>, carrettieri, postiglioni e alla gente delle barche da traffico. </a:t>
            </a:r>
            <a:r>
              <a:rPr lang="it-IT" sz="2000" b="1" i="1" dirty="0" smtClean="0">
                <a:solidFill>
                  <a:schemeClr val="tx1"/>
                </a:solidFill>
              </a:rPr>
              <a:t>Il progresso funziona sempre così</a:t>
            </a:r>
            <a:r>
              <a:rPr lang="it-IT" sz="2000" i="1" dirty="0" smtClean="0">
                <a:solidFill>
                  <a:schemeClr val="tx1"/>
                </a:solidFill>
              </a:rPr>
              <a:t>, almeno quando comincia. I treni erano pochi e andavano lenti, ma andavano pur sempre più veloci dei carri, delle diligenze, dei battelli costieri e costavano meno</a:t>
            </a:r>
            <a:endParaRPr lang="it-IT" sz="2000" b="1" dirty="0" smtClean="0">
              <a:solidFill>
                <a:schemeClr val="tx1"/>
              </a:solidFill>
            </a:endParaRPr>
          </a:p>
          <a:p>
            <a:pPr algn="ctr"/>
            <a:endParaRPr lang="it-IT" sz="4000" b="1" baseline="-25000" dirty="0">
              <a:solidFill>
                <a:srgbClr val="002060"/>
              </a:solidFill>
            </a:endParaRPr>
          </a:p>
        </p:txBody>
      </p:sp>
      <p:pic>
        <p:nvPicPr>
          <p:cNvPr id="4098" name="Picture 2" descr="C:\Users\Utente\Desktop\1. Archivio\immagini arte\logo formatore\braccioalzato_sx.jpg"/>
          <p:cNvPicPr>
            <a:picLocks noChangeAspect="1" noChangeArrowheads="1"/>
          </p:cNvPicPr>
          <p:nvPr/>
        </p:nvPicPr>
        <p:blipFill>
          <a:blip r:embed="rId3" cstate="print"/>
          <a:srcRect/>
          <a:stretch>
            <a:fillRect/>
          </a:stretch>
        </p:blipFill>
        <p:spPr bwMode="auto">
          <a:xfrm>
            <a:off x="71406" y="3929090"/>
            <a:ext cx="1448320" cy="2857496"/>
          </a:xfrm>
          <a:prstGeom prst="rect">
            <a:avLst/>
          </a:prstGeom>
          <a:noFill/>
        </p:spPr>
      </p:pic>
      <p:pic>
        <p:nvPicPr>
          <p:cNvPr id="23" name="Picture 2" descr="C:\Users\Utente\Desktop\1. Archivio\immagini arte\logo formatore\braccioalzato_sx.jpg"/>
          <p:cNvPicPr>
            <a:picLocks noChangeAspect="1" noChangeArrowheads="1"/>
          </p:cNvPicPr>
          <p:nvPr/>
        </p:nvPicPr>
        <p:blipFill>
          <a:blip r:embed="rId4" cstate="print"/>
          <a:srcRect/>
          <a:stretch>
            <a:fillRect/>
          </a:stretch>
        </p:blipFill>
        <p:spPr bwMode="auto">
          <a:xfrm>
            <a:off x="51846" y="4070010"/>
            <a:ext cx="1376882" cy="2716551"/>
          </a:xfrm>
          <a:prstGeom prst="rect">
            <a:avLst/>
          </a:prstGeom>
          <a:noFill/>
        </p:spPr>
      </p:pic>
      <p:pic>
        <p:nvPicPr>
          <p:cNvPr id="9" name="Picture 2"/>
          <p:cNvPicPr>
            <a:picLocks noChangeAspect="1" noChangeArrowheads="1"/>
          </p:cNvPicPr>
          <p:nvPr/>
        </p:nvPicPr>
        <p:blipFill>
          <a:blip r:embed="rId5"/>
          <a:srcRect/>
          <a:stretch>
            <a:fillRect/>
          </a:stretch>
        </p:blipFill>
        <p:spPr bwMode="auto">
          <a:xfrm>
            <a:off x="0" y="0"/>
            <a:ext cx="1500166" cy="953989"/>
          </a:xfrm>
          <a:prstGeom prst="rect">
            <a:avLst/>
          </a:prstGeom>
          <a:noFill/>
          <a:ln w="9525">
            <a:noFill/>
            <a:miter lim="800000"/>
            <a:headEnd/>
            <a:tailEnd/>
          </a:ln>
          <a:effectLst/>
        </p:spPr>
      </p:pic>
      <p:pic>
        <p:nvPicPr>
          <p:cNvPr id="10" name="Picture 2"/>
          <p:cNvPicPr>
            <a:picLocks noChangeAspect="1" noChangeArrowheads="1"/>
          </p:cNvPicPr>
          <p:nvPr/>
        </p:nvPicPr>
        <p:blipFill>
          <a:blip r:embed="rId6"/>
          <a:srcRect/>
          <a:stretch>
            <a:fillRect/>
          </a:stretch>
        </p:blipFill>
        <p:spPr bwMode="auto">
          <a:xfrm>
            <a:off x="7742914" y="0"/>
            <a:ext cx="1401086" cy="785794"/>
          </a:xfrm>
          <a:prstGeom prst="rect">
            <a:avLst/>
          </a:prstGeom>
          <a:noFill/>
          <a:ln w="9525">
            <a:noFill/>
            <a:miter lim="800000"/>
            <a:headEnd/>
            <a:tailEnd/>
          </a:ln>
          <a:effectLst/>
        </p:spPr>
      </p:pic>
      <p:pic>
        <p:nvPicPr>
          <p:cNvPr id="11" name="Picture 3" descr="C:\Users\Utente\Desktop\Archivi\Archivio\1. Archivio\immagini arte\logo rs-ergonomia.jpg"/>
          <p:cNvPicPr>
            <a:picLocks noChangeAspect="1" noChangeArrowheads="1"/>
          </p:cNvPicPr>
          <p:nvPr/>
        </p:nvPicPr>
        <p:blipFill>
          <a:blip r:embed="rId7" cstate="print"/>
          <a:srcRect/>
          <a:stretch>
            <a:fillRect/>
          </a:stretch>
        </p:blipFill>
        <p:spPr bwMode="auto">
          <a:xfrm>
            <a:off x="7786709" y="5714445"/>
            <a:ext cx="1357291" cy="1143555"/>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1">
                                            <p:txEl>
                                              <p:pRg st="4" end="4"/>
                                            </p:txEl>
                                          </p:spTgt>
                                        </p:tgtEl>
                                        <p:attrNameLst>
                                          <p:attrName>style.visibility</p:attrName>
                                        </p:attrNameLst>
                                      </p:cBhvr>
                                      <p:to>
                                        <p:strVal val="visible"/>
                                      </p:to>
                                    </p:set>
                                    <p:animEffect transition="in" filter="slide(fromBottom)">
                                      <p:cBhvr>
                                        <p:cTn id="7"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643702" y="4214818"/>
            <a:ext cx="2372712" cy="23727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aseline="-25000" dirty="0"/>
          </a:p>
        </p:txBody>
      </p:sp>
      <p:sp>
        <p:nvSpPr>
          <p:cNvPr id="11" name="CasellaDiTesto 10">
            <a:extLst>
              <a:ext uri="{FF2B5EF4-FFF2-40B4-BE49-F238E27FC236}">
                <a16:creationId xmlns="" xmlns:a16="http://schemas.microsoft.com/office/drawing/2014/main" id="{E55C04CA-720F-4349-8FA5-FB1F6B1A1195}"/>
              </a:ext>
            </a:extLst>
          </p:cNvPr>
          <p:cNvSpPr txBox="1"/>
          <p:nvPr/>
        </p:nvSpPr>
        <p:spPr>
          <a:xfrm>
            <a:off x="2000232" y="1458946"/>
            <a:ext cx="4500594" cy="3970318"/>
          </a:xfrm>
          <a:prstGeom prst="rect">
            <a:avLst/>
          </a:prstGeom>
          <a:noFill/>
        </p:spPr>
        <p:txBody>
          <a:bodyPr wrap="square" rtlCol="0">
            <a:spAutoFit/>
          </a:bodyPr>
          <a:lstStyle/>
          <a:p>
            <a:pPr algn="just"/>
            <a:r>
              <a:rPr lang="it-IT" altLang="it-IT" dirty="0" smtClean="0">
                <a:cs typeface="Times New Roman" panose="02020603050405020304" pitchFamily="18" charset="0"/>
              </a:rPr>
              <a:t>Da un lato per il nuovo </a:t>
            </a:r>
            <a:r>
              <a:rPr lang="it-IT" altLang="it-IT" b="1" dirty="0" smtClean="0">
                <a:cs typeface="Times New Roman" panose="02020603050405020304" pitchFamily="18" charset="0"/>
              </a:rPr>
              <a:t>mobile </a:t>
            </a:r>
            <a:r>
              <a:rPr lang="it-IT" altLang="it-IT" b="1" dirty="0" err="1" smtClean="0">
                <a:cs typeface="Times New Roman" panose="02020603050405020304" pitchFamily="18" charset="0"/>
              </a:rPr>
              <a:t>worker</a:t>
            </a:r>
            <a:r>
              <a:rPr lang="it-IT" altLang="it-IT" b="1" dirty="0" smtClean="0">
                <a:cs typeface="Times New Roman" panose="02020603050405020304" pitchFamily="18" charset="0"/>
              </a:rPr>
              <a:t> </a:t>
            </a:r>
            <a:r>
              <a:rPr lang="it-IT" altLang="it-IT" dirty="0" smtClean="0">
                <a:cs typeface="Times New Roman" panose="02020603050405020304" pitchFamily="18" charset="0"/>
              </a:rPr>
              <a:t>ci saranno molti aspetti positivi quali la soddisfazione e motivazione per </a:t>
            </a:r>
            <a:r>
              <a:rPr lang="it-IT" altLang="it-IT" b="1" dirty="0" smtClean="0">
                <a:solidFill>
                  <a:srgbClr val="FF0000"/>
                </a:solidFill>
                <a:cs typeface="Times New Roman" panose="02020603050405020304" pitchFamily="18" charset="0"/>
              </a:rPr>
              <a:t>un lavoro che promette di lasciarci più libertà nel bilanciare la vita privata con il tempo di lavoro</a:t>
            </a:r>
            <a:r>
              <a:rPr lang="it-IT" altLang="it-IT" dirty="0" smtClean="0">
                <a:solidFill>
                  <a:srgbClr val="FF0000"/>
                </a:solidFill>
                <a:cs typeface="Times New Roman" panose="02020603050405020304" pitchFamily="18" charset="0"/>
              </a:rPr>
              <a:t>. </a:t>
            </a:r>
          </a:p>
          <a:p>
            <a:pPr algn="just"/>
            <a:r>
              <a:rPr lang="it-IT" altLang="it-IT" dirty="0" smtClean="0">
                <a:cs typeface="Times New Roman" panose="02020603050405020304" pitchFamily="18" charset="0"/>
              </a:rPr>
              <a:t>Dall'altro la mancanza di un confine netto tra lavoro e vita privata fa sorgere molte preoccupazioni: </a:t>
            </a:r>
          </a:p>
          <a:p>
            <a:pPr algn="just"/>
            <a:r>
              <a:rPr lang="it-IT" altLang="it-IT" dirty="0" smtClean="0">
                <a:cs typeface="Times New Roman" panose="02020603050405020304" pitchFamily="18" charset="0"/>
              </a:rPr>
              <a:t>la maggiore autonomia, il rapporto di fiducia alla base di tale modalità di lavoro, responsabilizza ulteriormente il lavoratore in </a:t>
            </a:r>
            <a:r>
              <a:rPr lang="it-IT" altLang="it-IT" b="1" dirty="0" smtClean="0">
                <a:solidFill>
                  <a:srgbClr val="FF0000"/>
                </a:solidFill>
                <a:cs typeface="Times New Roman" panose="02020603050405020304" pitchFamily="18" charset="0"/>
              </a:rPr>
              <a:t>un rapporto centrato soprattutto sul raggiungimento degli obiettivi e non sull'orario di lavoro</a:t>
            </a:r>
            <a:r>
              <a:rPr lang="it-IT" altLang="it-IT" dirty="0" smtClean="0">
                <a:solidFill>
                  <a:srgbClr val="FF0000"/>
                </a:solidFill>
                <a:cs typeface="Times New Roman" panose="02020603050405020304" pitchFamily="18" charset="0"/>
              </a:rPr>
              <a:t>. </a:t>
            </a:r>
          </a:p>
        </p:txBody>
      </p:sp>
      <p:pic>
        <p:nvPicPr>
          <p:cNvPr id="15" name="Picture 3" descr="C:\Users\Utente\Desktop\Archivio\1. Archivio\immagini arte\logo formatore\braccioalzato_sx.jpg"/>
          <p:cNvPicPr>
            <a:picLocks noChangeAspect="1" noChangeArrowheads="1"/>
          </p:cNvPicPr>
          <p:nvPr/>
        </p:nvPicPr>
        <p:blipFill>
          <a:blip r:embed="rId3" cstate="print"/>
          <a:srcRect/>
          <a:stretch>
            <a:fillRect/>
          </a:stretch>
        </p:blipFill>
        <p:spPr bwMode="auto">
          <a:xfrm>
            <a:off x="357158" y="3857628"/>
            <a:ext cx="1375903" cy="2714620"/>
          </a:xfrm>
          <a:prstGeom prst="rect">
            <a:avLst/>
          </a:prstGeom>
          <a:noFill/>
        </p:spPr>
      </p:pic>
      <p:pic>
        <p:nvPicPr>
          <p:cNvPr id="10" name="Picture 2"/>
          <p:cNvPicPr>
            <a:picLocks noChangeAspect="1" noChangeArrowheads="1"/>
          </p:cNvPicPr>
          <p:nvPr/>
        </p:nvPicPr>
        <p:blipFill>
          <a:blip r:embed="rId4"/>
          <a:srcRect/>
          <a:stretch>
            <a:fillRect/>
          </a:stretch>
        </p:blipFill>
        <p:spPr bwMode="auto">
          <a:xfrm>
            <a:off x="0" y="0"/>
            <a:ext cx="1500166" cy="953989"/>
          </a:xfrm>
          <a:prstGeom prst="rect">
            <a:avLst/>
          </a:prstGeom>
          <a:noFill/>
          <a:ln w="9525">
            <a:noFill/>
            <a:miter lim="800000"/>
            <a:headEnd/>
            <a:tailEnd/>
          </a:ln>
          <a:effectLst/>
        </p:spPr>
      </p:pic>
      <p:pic>
        <p:nvPicPr>
          <p:cNvPr id="12" name="Picture 2"/>
          <p:cNvPicPr>
            <a:picLocks noChangeAspect="1" noChangeArrowheads="1"/>
          </p:cNvPicPr>
          <p:nvPr/>
        </p:nvPicPr>
        <p:blipFill>
          <a:blip r:embed="rId5"/>
          <a:srcRect/>
          <a:stretch>
            <a:fillRect/>
          </a:stretch>
        </p:blipFill>
        <p:spPr bwMode="auto">
          <a:xfrm>
            <a:off x="7742914" y="0"/>
            <a:ext cx="1401086" cy="785794"/>
          </a:xfrm>
          <a:prstGeom prst="rect">
            <a:avLst/>
          </a:prstGeom>
          <a:noFill/>
          <a:ln w="9525">
            <a:noFill/>
            <a:miter lim="800000"/>
            <a:headEnd/>
            <a:tailEnd/>
          </a:ln>
          <a:effectLst/>
        </p:spPr>
      </p:pic>
      <p:pic>
        <p:nvPicPr>
          <p:cNvPr id="14" name="Picture 3" descr="C:\Users\Utente\Desktop\Archivi\Archivio\1. Archivio\immagini arte\logo rs-ergonomia.jpg"/>
          <p:cNvPicPr>
            <a:picLocks noChangeAspect="1" noChangeArrowheads="1"/>
          </p:cNvPicPr>
          <p:nvPr/>
        </p:nvPicPr>
        <p:blipFill>
          <a:blip r:embed="rId6" cstate="print"/>
          <a:srcRect/>
          <a:stretch>
            <a:fillRect/>
          </a:stretch>
        </p:blipFill>
        <p:spPr bwMode="auto">
          <a:xfrm>
            <a:off x="7786709" y="5714445"/>
            <a:ext cx="1357291" cy="1143555"/>
          </a:xfrm>
          <a:prstGeom prst="rect">
            <a:avLst/>
          </a:prstGeom>
          <a:noFill/>
        </p:spPr>
      </p:pic>
      <p:pic>
        <p:nvPicPr>
          <p:cNvPr id="17" name="Picture 2" descr="C:\Users\Utente\Desktop\Archivio\1. Archivio\immagini arte\alioti 1.jpg"/>
          <p:cNvPicPr>
            <a:picLocks noChangeAspect="1" noChangeArrowheads="1"/>
          </p:cNvPicPr>
          <p:nvPr/>
        </p:nvPicPr>
        <p:blipFill>
          <a:blip r:embed="rId7"/>
          <a:srcRect/>
          <a:stretch>
            <a:fillRect/>
          </a:stretch>
        </p:blipFill>
        <p:spPr bwMode="auto">
          <a:xfrm>
            <a:off x="6786578" y="1643050"/>
            <a:ext cx="2071702" cy="2777701"/>
          </a:xfrm>
          <a:prstGeom prst="rect">
            <a:avLst/>
          </a:prstGeom>
          <a:noFill/>
        </p:spPr>
      </p:pic>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643702" y="4214818"/>
            <a:ext cx="2372712" cy="23727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aseline="-25000" dirty="0"/>
          </a:p>
        </p:txBody>
      </p:sp>
      <p:pic>
        <p:nvPicPr>
          <p:cNvPr id="15" name="Picture 3" descr="C:\Users\Utente\Desktop\Archivio\1. Archivio\immagini arte\logo formatore\braccioalzato_sx.jpg"/>
          <p:cNvPicPr>
            <a:picLocks noChangeAspect="1" noChangeArrowheads="1"/>
          </p:cNvPicPr>
          <p:nvPr/>
        </p:nvPicPr>
        <p:blipFill>
          <a:blip r:embed="rId3" cstate="print"/>
          <a:srcRect/>
          <a:stretch>
            <a:fillRect/>
          </a:stretch>
        </p:blipFill>
        <p:spPr bwMode="auto">
          <a:xfrm>
            <a:off x="357158" y="3857628"/>
            <a:ext cx="1375903" cy="2714620"/>
          </a:xfrm>
          <a:prstGeom prst="rect">
            <a:avLst/>
          </a:prstGeom>
          <a:noFill/>
        </p:spPr>
      </p:pic>
      <p:pic>
        <p:nvPicPr>
          <p:cNvPr id="10" name="Picture 2"/>
          <p:cNvPicPr>
            <a:picLocks noChangeAspect="1" noChangeArrowheads="1"/>
          </p:cNvPicPr>
          <p:nvPr/>
        </p:nvPicPr>
        <p:blipFill>
          <a:blip r:embed="rId4"/>
          <a:srcRect/>
          <a:stretch>
            <a:fillRect/>
          </a:stretch>
        </p:blipFill>
        <p:spPr bwMode="auto">
          <a:xfrm>
            <a:off x="0" y="0"/>
            <a:ext cx="1500166" cy="953989"/>
          </a:xfrm>
          <a:prstGeom prst="rect">
            <a:avLst/>
          </a:prstGeom>
          <a:noFill/>
          <a:ln w="9525">
            <a:noFill/>
            <a:miter lim="800000"/>
            <a:headEnd/>
            <a:tailEnd/>
          </a:ln>
          <a:effectLst/>
        </p:spPr>
      </p:pic>
      <p:pic>
        <p:nvPicPr>
          <p:cNvPr id="12" name="Picture 2"/>
          <p:cNvPicPr>
            <a:picLocks noChangeAspect="1" noChangeArrowheads="1"/>
          </p:cNvPicPr>
          <p:nvPr/>
        </p:nvPicPr>
        <p:blipFill>
          <a:blip r:embed="rId5"/>
          <a:srcRect/>
          <a:stretch>
            <a:fillRect/>
          </a:stretch>
        </p:blipFill>
        <p:spPr bwMode="auto">
          <a:xfrm>
            <a:off x="7742914" y="0"/>
            <a:ext cx="1401086" cy="785794"/>
          </a:xfrm>
          <a:prstGeom prst="rect">
            <a:avLst/>
          </a:prstGeom>
          <a:noFill/>
          <a:ln w="9525">
            <a:noFill/>
            <a:miter lim="800000"/>
            <a:headEnd/>
            <a:tailEnd/>
          </a:ln>
          <a:effectLst/>
        </p:spPr>
      </p:pic>
      <p:pic>
        <p:nvPicPr>
          <p:cNvPr id="14" name="Picture 3" descr="C:\Users\Utente\Desktop\Archivi\Archivio\1. Archivio\immagini arte\logo rs-ergonomia.jpg"/>
          <p:cNvPicPr>
            <a:picLocks noChangeAspect="1" noChangeArrowheads="1"/>
          </p:cNvPicPr>
          <p:nvPr/>
        </p:nvPicPr>
        <p:blipFill>
          <a:blip r:embed="rId6" cstate="print"/>
          <a:srcRect/>
          <a:stretch>
            <a:fillRect/>
          </a:stretch>
        </p:blipFill>
        <p:spPr bwMode="auto">
          <a:xfrm>
            <a:off x="7786709" y="5714445"/>
            <a:ext cx="1357291" cy="1143555"/>
          </a:xfrm>
          <a:prstGeom prst="rect">
            <a:avLst/>
          </a:prstGeom>
          <a:noFill/>
        </p:spPr>
      </p:pic>
      <p:pic>
        <p:nvPicPr>
          <p:cNvPr id="8" name="Picture 2"/>
          <p:cNvPicPr>
            <a:picLocks noChangeAspect="1" noChangeArrowheads="1"/>
          </p:cNvPicPr>
          <p:nvPr/>
        </p:nvPicPr>
        <p:blipFill>
          <a:blip r:embed="rId7"/>
          <a:srcRect/>
          <a:stretch>
            <a:fillRect/>
          </a:stretch>
        </p:blipFill>
        <p:spPr bwMode="auto">
          <a:xfrm>
            <a:off x="1785918" y="857232"/>
            <a:ext cx="5581650" cy="3152775"/>
          </a:xfrm>
          <a:prstGeom prst="rect">
            <a:avLst/>
          </a:prstGeom>
          <a:noFill/>
          <a:ln w="9525">
            <a:noFill/>
            <a:miter lim="800000"/>
            <a:headEnd/>
            <a:tailEnd/>
          </a:ln>
          <a:effectLst/>
        </p:spPr>
      </p:pic>
      <p:sp>
        <p:nvSpPr>
          <p:cNvPr id="9" name="CasellaDiTesto 8">
            <a:extLst>
              <a:ext uri="{FF2B5EF4-FFF2-40B4-BE49-F238E27FC236}">
                <a16:creationId xmlns="" xmlns:a16="http://schemas.microsoft.com/office/drawing/2014/main" id="{E55C04CA-720F-4349-8FA5-FB1F6B1A1195}"/>
              </a:ext>
            </a:extLst>
          </p:cNvPr>
          <p:cNvSpPr txBox="1"/>
          <p:nvPr/>
        </p:nvSpPr>
        <p:spPr>
          <a:xfrm>
            <a:off x="2143108" y="3000372"/>
            <a:ext cx="5143536" cy="3216265"/>
          </a:xfrm>
          <a:prstGeom prst="rect">
            <a:avLst/>
          </a:prstGeom>
          <a:noFill/>
        </p:spPr>
        <p:txBody>
          <a:bodyPr wrap="square" rtlCol="0">
            <a:spAutoFit/>
          </a:bodyPr>
          <a:lstStyle/>
          <a:p>
            <a:r>
              <a:rPr lang="it-IT" sz="2000" b="1" dirty="0" smtClean="0">
                <a:solidFill>
                  <a:srgbClr val="FF0000"/>
                </a:solidFill>
              </a:rPr>
              <a:t>Definire un obiettivo significa:</a:t>
            </a:r>
          </a:p>
          <a:p>
            <a:pPr>
              <a:buFont typeface="Arial" pitchFamily="34" charset="0"/>
              <a:buChar char="•"/>
            </a:pPr>
            <a:r>
              <a:rPr lang="it-IT" sz="2000" b="1" dirty="0" smtClean="0"/>
              <a:t> descrivere una prestazione,</a:t>
            </a:r>
          </a:p>
          <a:p>
            <a:pPr>
              <a:buFont typeface="Arial" pitchFamily="34" charset="0"/>
              <a:buChar char="•"/>
            </a:pPr>
            <a:r>
              <a:rPr lang="it-IT" sz="2000" b="1" dirty="0" smtClean="0"/>
              <a:t> esplicitare le condizioni di realizzazione,</a:t>
            </a:r>
          </a:p>
          <a:p>
            <a:pPr>
              <a:buFont typeface="Arial" pitchFamily="34" charset="0"/>
              <a:buChar char="•"/>
            </a:pPr>
            <a:r>
              <a:rPr lang="it-IT" sz="2000" b="1" dirty="0" smtClean="0"/>
              <a:t> contenere un criterio di valutazione.</a:t>
            </a:r>
          </a:p>
          <a:p>
            <a:r>
              <a:rPr lang="it-IT" sz="2200" b="1" dirty="0" smtClean="0">
                <a:latin typeface="Calibri" pitchFamily="16" charset="0"/>
                <a:cs typeface="Calibri" pitchFamily="16" charset="0"/>
              </a:rPr>
              <a:t> </a:t>
            </a:r>
            <a:r>
              <a:rPr lang="it-IT" b="1" dirty="0" smtClean="0">
                <a:solidFill>
                  <a:srgbClr val="FF0000"/>
                </a:solidFill>
                <a:latin typeface="Calibri" pitchFamily="16" charset="0"/>
                <a:cs typeface="Calibri" pitchFamily="16" charset="0"/>
              </a:rPr>
              <a:t>Si può utilizzare la tecnica </a:t>
            </a:r>
            <a:r>
              <a:rPr lang="it-IT" b="1" dirty="0" err="1" smtClean="0">
                <a:solidFill>
                  <a:srgbClr val="FF0000"/>
                </a:solidFill>
                <a:latin typeface="Calibri" pitchFamily="16" charset="0"/>
                <a:cs typeface="Calibri" pitchFamily="16" charset="0"/>
              </a:rPr>
              <a:t>smart</a:t>
            </a:r>
            <a:endParaRPr lang="it-IT" b="1" dirty="0" smtClean="0">
              <a:solidFill>
                <a:srgbClr val="FF0000"/>
              </a:solidFill>
              <a:latin typeface="Calibri" pitchFamily="16" charset="0"/>
              <a:cs typeface="Calibri" pitchFamily="16" charset="0"/>
            </a:endParaRPr>
          </a:p>
          <a:p>
            <a:pPr algn="just">
              <a:spcBef>
                <a:spcPts val="600"/>
              </a:spcBef>
            </a:pPr>
            <a:r>
              <a:rPr lang="it-IT" sz="1600" b="1" dirty="0" smtClean="0"/>
              <a:t>Un obiettivo </a:t>
            </a:r>
            <a:r>
              <a:rPr lang="it-IT" sz="1600" b="1" dirty="0" err="1" smtClean="0"/>
              <a:t>smart</a:t>
            </a:r>
            <a:r>
              <a:rPr lang="it-IT" sz="1600" b="1" dirty="0" smtClean="0"/>
              <a:t> deve essere:</a:t>
            </a:r>
          </a:p>
          <a:p>
            <a:pPr marL="538163" indent="-503238" algn="just">
              <a:lnSpc>
                <a:spcPct val="100000"/>
              </a:lnSpc>
              <a:buSzPct val="45000"/>
              <a:buFont typeface="Wingdings" charset="2"/>
              <a:buChar char=""/>
              <a:tabLst>
                <a:tab pos="538163"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 pos="9521825" algn="l"/>
              </a:tabLst>
            </a:pPr>
            <a:r>
              <a:rPr lang="it-IT" sz="1600" b="1" dirty="0" smtClean="0">
                <a:latin typeface="Calibri" pitchFamily="16" charset="0"/>
                <a:cs typeface="Calibri" pitchFamily="16" charset="0"/>
              </a:rPr>
              <a:t> </a:t>
            </a:r>
            <a:r>
              <a:rPr lang="it-IT" sz="1600" b="1" dirty="0" smtClean="0">
                <a:solidFill>
                  <a:srgbClr val="FF0000"/>
                </a:solidFill>
                <a:latin typeface="Calibri" pitchFamily="16" charset="0"/>
                <a:cs typeface="Calibri" pitchFamily="16" charset="0"/>
              </a:rPr>
              <a:t>S</a:t>
            </a:r>
            <a:r>
              <a:rPr lang="it-IT" sz="1600" b="1" dirty="0" smtClean="0">
                <a:solidFill>
                  <a:srgbClr val="000000"/>
                </a:solidFill>
                <a:latin typeface="Calibri" pitchFamily="16" charset="0"/>
                <a:cs typeface="Calibri" pitchFamily="16" charset="0"/>
              </a:rPr>
              <a:t>pecifico,</a:t>
            </a:r>
          </a:p>
          <a:p>
            <a:pPr marL="538163" indent="-503238" algn="just">
              <a:lnSpc>
                <a:spcPct val="100000"/>
              </a:lnSpc>
              <a:buSzPct val="45000"/>
              <a:buFont typeface="Wingdings" charset="2"/>
              <a:buChar char=""/>
              <a:tabLst>
                <a:tab pos="538163"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 pos="9521825" algn="l"/>
              </a:tabLst>
            </a:pPr>
            <a:r>
              <a:rPr lang="it-IT" sz="1600" b="1" dirty="0" smtClean="0">
                <a:ea typeface="msmincho" charset="0"/>
                <a:cs typeface="msmincho" charset="0"/>
              </a:rPr>
              <a:t> </a:t>
            </a:r>
            <a:r>
              <a:rPr lang="it-IT" sz="1600" b="1" dirty="0" smtClean="0">
                <a:solidFill>
                  <a:srgbClr val="FF0000"/>
                </a:solidFill>
                <a:ea typeface="msmincho" charset="0"/>
                <a:cs typeface="msmincho" charset="0"/>
              </a:rPr>
              <a:t>M</a:t>
            </a:r>
            <a:r>
              <a:rPr lang="it-IT" sz="1600" b="1" dirty="0" smtClean="0">
                <a:solidFill>
                  <a:srgbClr val="000000"/>
                </a:solidFill>
                <a:ea typeface="msmincho" charset="0"/>
                <a:cs typeface="msmincho" charset="0"/>
              </a:rPr>
              <a:t>isurabile,</a:t>
            </a:r>
          </a:p>
          <a:p>
            <a:pPr marL="538163" indent="-503238" algn="just">
              <a:lnSpc>
                <a:spcPct val="100000"/>
              </a:lnSpc>
              <a:buSzPct val="45000"/>
              <a:buFont typeface="Wingdings" charset="2"/>
              <a:buChar char=""/>
              <a:tabLst>
                <a:tab pos="538163"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 pos="9521825" algn="l"/>
              </a:tabLst>
            </a:pPr>
            <a:r>
              <a:rPr lang="it-IT" sz="1600" b="1" dirty="0" smtClean="0">
                <a:solidFill>
                  <a:srgbClr val="FF0000"/>
                </a:solidFill>
                <a:ea typeface="msmincho" charset="0"/>
                <a:cs typeface="msmincho" charset="0"/>
              </a:rPr>
              <a:t>A</a:t>
            </a:r>
            <a:r>
              <a:rPr lang="it-IT" sz="1600" b="1" dirty="0" smtClean="0">
                <a:solidFill>
                  <a:srgbClr val="000000"/>
                </a:solidFill>
                <a:ea typeface="msmincho" charset="0"/>
                <a:cs typeface="msmincho" charset="0"/>
              </a:rPr>
              <a:t>mbizioso (orientato all’</a:t>
            </a:r>
            <a:r>
              <a:rPr lang="it-IT" sz="1600" b="1" dirty="0" smtClean="0">
                <a:solidFill>
                  <a:srgbClr val="FF0000"/>
                </a:solidFill>
                <a:ea typeface="msmincho" charset="0"/>
                <a:cs typeface="msmincho" charset="0"/>
              </a:rPr>
              <a:t>A</a:t>
            </a:r>
            <a:r>
              <a:rPr lang="it-IT" sz="1600" b="1" dirty="0" smtClean="0">
                <a:solidFill>
                  <a:srgbClr val="000000"/>
                </a:solidFill>
                <a:ea typeface="msmincho" charset="0"/>
                <a:cs typeface="msmincho" charset="0"/>
              </a:rPr>
              <a:t>zione)</a:t>
            </a:r>
          </a:p>
          <a:p>
            <a:pPr marL="538163" indent="-503238" algn="just">
              <a:lnSpc>
                <a:spcPct val="100000"/>
              </a:lnSpc>
              <a:buSzPct val="45000"/>
              <a:buFont typeface="Wingdings" charset="2"/>
              <a:buChar char=""/>
              <a:tabLst>
                <a:tab pos="538163"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 pos="9521825" algn="l"/>
              </a:tabLst>
            </a:pPr>
            <a:r>
              <a:rPr lang="it-IT" sz="1600" b="1" dirty="0" smtClean="0">
                <a:ea typeface="msmincho" charset="0"/>
                <a:cs typeface="msmincho" charset="0"/>
              </a:rPr>
              <a:t> </a:t>
            </a:r>
            <a:r>
              <a:rPr lang="it-IT" sz="1600" b="1" dirty="0" smtClean="0">
                <a:solidFill>
                  <a:srgbClr val="FF0000"/>
                </a:solidFill>
                <a:ea typeface="msmincho" charset="0"/>
                <a:cs typeface="msmincho" charset="0"/>
              </a:rPr>
              <a:t>R</a:t>
            </a:r>
            <a:r>
              <a:rPr lang="it-IT" sz="1600" b="1" dirty="0" smtClean="0">
                <a:solidFill>
                  <a:srgbClr val="000000"/>
                </a:solidFill>
                <a:ea typeface="msmincho" charset="0"/>
                <a:cs typeface="msmincho" charset="0"/>
              </a:rPr>
              <a:t>ealistico,</a:t>
            </a:r>
          </a:p>
          <a:p>
            <a:pPr marL="538163" indent="-503238" algn="just">
              <a:lnSpc>
                <a:spcPct val="100000"/>
              </a:lnSpc>
              <a:buSzPct val="45000"/>
              <a:buFont typeface="Wingdings" charset="2"/>
              <a:buChar char=""/>
              <a:tabLst>
                <a:tab pos="538163"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 pos="9521825" algn="l"/>
              </a:tabLst>
            </a:pPr>
            <a:r>
              <a:rPr lang="it-IT" sz="1600" b="1" dirty="0" smtClean="0">
                <a:solidFill>
                  <a:srgbClr val="000000"/>
                </a:solidFill>
                <a:ea typeface="msmincho" charset="0"/>
                <a:cs typeface="msmincho" charset="0"/>
              </a:rPr>
              <a:t> definito nei </a:t>
            </a:r>
            <a:r>
              <a:rPr lang="it-IT" sz="1600" b="1" dirty="0" smtClean="0">
                <a:solidFill>
                  <a:srgbClr val="FF0000"/>
                </a:solidFill>
                <a:ea typeface="msmincho" charset="0"/>
                <a:cs typeface="msmincho" charset="0"/>
              </a:rPr>
              <a:t>T</a:t>
            </a:r>
            <a:r>
              <a:rPr lang="it-IT" sz="1600" b="1" dirty="0" smtClean="0">
                <a:solidFill>
                  <a:srgbClr val="000000"/>
                </a:solidFill>
                <a:ea typeface="msmincho" charset="0"/>
                <a:cs typeface="msmincho" charset="0"/>
              </a:rPr>
              <a:t>empi e nei modi</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slide(fromBottom)">
                                      <p:cBhvr>
                                        <p:cTn id="7" dur="500"/>
                                        <p:tgtEl>
                                          <p:spTgt spid="9">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slide(fromBottom)">
                                      <p:cBhvr>
                                        <p:cTn id="10" dur="500"/>
                                        <p:tgtEl>
                                          <p:spTgt spid="9">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slide(fromBottom)">
                                      <p:cBhvr>
                                        <p:cTn id="13" dur="500"/>
                                        <p:tgtEl>
                                          <p:spTgt spid="9">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slide(fromBottom)">
                                      <p:cBhvr>
                                        <p:cTn id="16" dur="500"/>
                                        <p:tgtEl>
                                          <p:spTgt spid="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slide(fromBottom)">
                                      <p:cBhvr>
                                        <p:cTn id="21" dur="500"/>
                                        <p:tgtEl>
                                          <p:spTgt spid="9">
                                            <p:txEl>
                                              <p:pRg st="4" end="4"/>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slide(fromBottom)">
                                      <p:cBhvr>
                                        <p:cTn id="24" dur="500"/>
                                        <p:tgtEl>
                                          <p:spTgt spid="9">
                                            <p:txEl>
                                              <p:pRg st="5" end="5"/>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slide(fromBottom)">
                                      <p:cBhvr>
                                        <p:cTn id="27" dur="500"/>
                                        <p:tgtEl>
                                          <p:spTgt spid="9">
                                            <p:txEl>
                                              <p:pRg st="6" end="6"/>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9">
                                            <p:txEl>
                                              <p:pRg st="7" end="7"/>
                                            </p:txEl>
                                          </p:spTgt>
                                        </p:tgtEl>
                                        <p:attrNameLst>
                                          <p:attrName>style.visibility</p:attrName>
                                        </p:attrNameLst>
                                      </p:cBhvr>
                                      <p:to>
                                        <p:strVal val="visible"/>
                                      </p:to>
                                    </p:set>
                                    <p:animEffect transition="in" filter="slide(fromBottom)">
                                      <p:cBhvr>
                                        <p:cTn id="30" dur="500"/>
                                        <p:tgtEl>
                                          <p:spTgt spid="9">
                                            <p:txEl>
                                              <p:pRg st="7" end="7"/>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9">
                                            <p:txEl>
                                              <p:pRg st="8" end="8"/>
                                            </p:txEl>
                                          </p:spTgt>
                                        </p:tgtEl>
                                        <p:attrNameLst>
                                          <p:attrName>style.visibility</p:attrName>
                                        </p:attrNameLst>
                                      </p:cBhvr>
                                      <p:to>
                                        <p:strVal val="visible"/>
                                      </p:to>
                                    </p:set>
                                    <p:animEffect transition="in" filter="slide(fromBottom)">
                                      <p:cBhvr>
                                        <p:cTn id="33" dur="500"/>
                                        <p:tgtEl>
                                          <p:spTgt spid="9">
                                            <p:txEl>
                                              <p:pRg st="8" end="8"/>
                                            </p:txEl>
                                          </p:spTgt>
                                        </p:tgtEl>
                                      </p:cBhvr>
                                    </p:animEffect>
                                  </p:childTnLst>
                                </p:cTn>
                              </p:par>
                              <p:par>
                                <p:cTn id="34" presetID="12" presetClass="entr" presetSubtype="4" fill="hold" nodeType="withEffect">
                                  <p:stCondLst>
                                    <p:cond delay="0"/>
                                  </p:stCondLst>
                                  <p:childTnLst>
                                    <p:set>
                                      <p:cBhvr>
                                        <p:cTn id="35" dur="1" fill="hold">
                                          <p:stCondLst>
                                            <p:cond delay="0"/>
                                          </p:stCondLst>
                                        </p:cTn>
                                        <p:tgtEl>
                                          <p:spTgt spid="9">
                                            <p:txEl>
                                              <p:pRg st="9" end="9"/>
                                            </p:txEl>
                                          </p:spTgt>
                                        </p:tgtEl>
                                        <p:attrNameLst>
                                          <p:attrName>style.visibility</p:attrName>
                                        </p:attrNameLst>
                                      </p:cBhvr>
                                      <p:to>
                                        <p:strVal val="visible"/>
                                      </p:to>
                                    </p:set>
                                    <p:animEffect transition="in" filter="slide(fromBottom)">
                                      <p:cBhvr>
                                        <p:cTn id="36" dur="500"/>
                                        <p:tgtEl>
                                          <p:spTgt spid="9">
                                            <p:txEl>
                                              <p:pRg st="9" end="9"/>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9">
                                            <p:txEl>
                                              <p:pRg st="10" end="10"/>
                                            </p:txEl>
                                          </p:spTgt>
                                        </p:tgtEl>
                                        <p:attrNameLst>
                                          <p:attrName>style.visibility</p:attrName>
                                        </p:attrNameLst>
                                      </p:cBhvr>
                                      <p:to>
                                        <p:strVal val="visible"/>
                                      </p:to>
                                    </p:set>
                                    <p:animEffect transition="in" filter="slide(fromBottom)">
                                      <p:cBhvr>
                                        <p:cTn id="39"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Utente\Desktop\Archivio\1. Archivio\immagini arte\logo formatore\braccioalzato_sx.jpg"/>
          <p:cNvPicPr>
            <a:picLocks noChangeAspect="1" noChangeArrowheads="1"/>
          </p:cNvPicPr>
          <p:nvPr/>
        </p:nvPicPr>
        <p:blipFill>
          <a:blip r:embed="rId3" cstate="print"/>
          <a:srcRect/>
          <a:stretch>
            <a:fillRect/>
          </a:stretch>
        </p:blipFill>
        <p:spPr bwMode="auto">
          <a:xfrm>
            <a:off x="357158" y="3857628"/>
            <a:ext cx="1375903" cy="2714620"/>
          </a:xfrm>
          <a:prstGeom prst="rect">
            <a:avLst/>
          </a:prstGeom>
          <a:noFill/>
        </p:spPr>
      </p:pic>
      <p:pic>
        <p:nvPicPr>
          <p:cNvPr id="10" name="Picture 2"/>
          <p:cNvPicPr>
            <a:picLocks noChangeAspect="1" noChangeArrowheads="1"/>
          </p:cNvPicPr>
          <p:nvPr/>
        </p:nvPicPr>
        <p:blipFill>
          <a:blip r:embed="rId4"/>
          <a:srcRect/>
          <a:stretch>
            <a:fillRect/>
          </a:stretch>
        </p:blipFill>
        <p:spPr bwMode="auto">
          <a:xfrm>
            <a:off x="0" y="0"/>
            <a:ext cx="1500166" cy="953989"/>
          </a:xfrm>
          <a:prstGeom prst="rect">
            <a:avLst/>
          </a:prstGeom>
          <a:noFill/>
          <a:ln w="9525">
            <a:noFill/>
            <a:miter lim="800000"/>
            <a:headEnd/>
            <a:tailEnd/>
          </a:ln>
          <a:effectLst/>
        </p:spPr>
      </p:pic>
      <p:pic>
        <p:nvPicPr>
          <p:cNvPr id="12" name="Picture 2"/>
          <p:cNvPicPr>
            <a:picLocks noChangeAspect="1" noChangeArrowheads="1"/>
          </p:cNvPicPr>
          <p:nvPr/>
        </p:nvPicPr>
        <p:blipFill>
          <a:blip r:embed="rId5"/>
          <a:srcRect/>
          <a:stretch>
            <a:fillRect/>
          </a:stretch>
        </p:blipFill>
        <p:spPr bwMode="auto">
          <a:xfrm>
            <a:off x="7742914" y="0"/>
            <a:ext cx="1401086" cy="785794"/>
          </a:xfrm>
          <a:prstGeom prst="rect">
            <a:avLst/>
          </a:prstGeom>
          <a:noFill/>
          <a:ln w="9525">
            <a:noFill/>
            <a:miter lim="800000"/>
            <a:headEnd/>
            <a:tailEnd/>
          </a:ln>
          <a:effectLst/>
        </p:spPr>
      </p:pic>
      <p:pic>
        <p:nvPicPr>
          <p:cNvPr id="14" name="Picture 3" descr="C:\Users\Utente\Desktop\Archivi\Archivio\1. Archivio\immagini arte\logo rs-ergonomia.jpg"/>
          <p:cNvPicPr>
            <a:picLocks noChangeAspect="1" noChangeArrowheads="1"/>
          </p:cNvPicPr>
          <p:nvPr/>
        </p:nvPicPr>
        <p:blipFill>
          <a:blip r:embed="rId6" cstate="print"/>
          <a:srcRect/>
          <a:stretch>
            <a:fillRect/>
          </a:stretch>
        </p:blipFill>
        <p:spPr bwMode="auto">
          <a:xfrm>
            <a:off x="7786709" y="5714445"/>
            <a:ext cx="1357291" cy="1143555"/>
          </a:xfrm>
          <a:prstGeom prst="rect">
            <a:avLst/>
          </a:prstGeom>
          <a:noFill/>
        </p:spPr>
      </p:pic>
      <p:sp>
        <p:nvSpPr>
          <p:cNvPr id="8" name="CasellaDiTesto 7">
            <a:extLst>
              <a:ext uri="{FF2B5EF4-FFF2-40B4-BE49-F238E27FC236}">
                <a16:creationId xmlns="" xmlns:a16="http://schemas.microsoft.com/office/drawing/2014/main" id="{E55C04CA-720F-4349-8FA5-FB1F6B1A1195}"/>
              </a:ext>
            </a:extLst>
          </p:cNvPr>
          <p:cNvSpPr txBox="1"/>
          <p:nvPr/>
        </p:nvSpPr>
        <p:spPr>
          <a:xfrm>
            <a:off x="1142976" y="1071546"/>
            <a:ext cx="5572164" cy="3970318"/>
          </a:xfrm>
          <a:prstGeom prst="rect">
            <a:avLst/>
          </a:prstGeom>
          <a:noFill/>
        </p:spPr>
        <p:txBody>
          <a:bodyPr wrap="square" rtlCol="0">
            <a:spAutoFit/>
          </a:bodyPr>
          <a:lstStyle/>
          <a:p>
            <a:pPr lvl="0" algn="just">
              <a:lnSpc>
                <a:spcPct val="150000"/>
              </a:lnSpc>
            </a:pPr>
            <a:r>
              <a:rPr lang="it-IT" sz="2400" b="1" dirty="0" smtClean="0"/>
              <a:t>La corretta definizione degli obiettivi, permette di:</a:t>
            </a:r>
          </a:p>
          <a:p>
            <a:pPr lvl="1" algn="just">
              <a:buFont typeface="Arial" pitchFamily="34" charset="0"/>
              <a:buChar char="•"/>
            </a:pPr>
            <a:r>
              <a:rPr lang="it-IT" sz="2000" dirty="0" smtClean="0"/>
              <a:t> creare nel personale </a:t>
            </a:r>
            <a:r>
              <a:rPr lang="it-IT" sz="2000" b="1" dirty="0" smtClean="0">
                <a:solidFill>
                  <a:srgbClr val="FF0000"/>
                </a:solidFill>
              </a:rPr>
              <a:t>maggiore partecipazione e coinvolgimento</a:t>
            </a:r>
            <a:r>
              <a:rPr lang="it-IT" sz="2000" dirty="0" smtClean="0"/>
              <a:t>;</a:t>
            </a:r>
          </a:p>
          <a:p>
            <a:pPr lvl="1" algn="just">
              <a:buFont typeface="Arial" pitchFamily="34" charset="0"/>
              <a:buChar char="•"/>
            </a:pPr>
            <a:r>
              <a:rPr lang="it-IT" sz="2000" dirty="0" smtClean="0"/>
              <a:t> orientare verso una </a:t>
            </a:r>
            <a:r>
              <a:rPr lang="it-IT" sz="2000" b="1" dirty="0" smtClean="0">
                <a:solidFill>
                  <a:srgbClr val="FF0000"/>
                </a:solidFill>
              </a:rPr>
              <a:t>“interiorizzazione” degli obiettivi di crescita dell’azienda</a:t>
            </a:r>
            <a:r>
              <a:rPr lang="it-IT" sz="2000" dirty="0" smtClean="0"/>
              <a:t>;</a:t>
            </a:r>
          </a:p>
          <a:p>
            <a:pPr lvl="1" algn="just">
              <a:buFont typeface="Arial" pitchFamily="34" charset="0"/>
              <a:buChar char="•"/>
            </a:pPr>
            <a:r>
              <a:rPr lang="it-IT" sz="2000" dirty="0" smtClean="0"/>
              <a:t> </a:t>
            </a:r>
            <a:r>
              <a:rPr lang="it-IT" sz="2000" b="1" dirty="0" smtClean="0">
                <a:solidFill>
                  <a:srgbClr val="FF0000"/>
                </a:solidFill>
              </a:rPr>
              <a:t>definire cosa l’impresa si aspetta dal personale</a:t>
            </a:r>
            <a:r>
              <a:rPr lang="it-IT" sz="2000" dirty="0" smtClean="0"/>
              <a:t>; </a:t>
            </a:r>
          </a:p>
          <a:p>
            <a:pPr lvl="1" algn="just">
              <a:buFont typeface="Arial" pitchFamily="34" charset="0"/>
              <a:buChar char="•"/>
            </a:pPr>
            <a:r>
              <a:rPr lang="it-IT" sz="2000" dirty="0" smtClean="0"/>
              <a:t> fornire una metodologia per </a:t>
            </a:r>
            <a:r>
              <a:rPr lang="it-IT" sz="2000" b="1" dirty="0" smtClean="0">
                <a:solidFill>
                  <a:srgbClr val="FF0000"/>
                </a:solidFill>
              </a:rPr>
              <a:t>misurare il contributo dei lavoratori</a:t>
            </a:r>
            <a:endParaRPr lang="it-IT" sz="2000" dirty="0" smtClean="0"/>
          </a:p>
          <a:p>
            <a:pPr lvl="1" algn="just">
              <a:spcAft>
                <a:spcPts val="600"/>
              </a:spcAft>
              <a:buFont typeface="Arial" pitchFamily="34" charset="0"/>
              <a:buChar char="•"/>
            </a:pPr>
            <a:r>
              <a:rPr lang="it-IT" sz="2000" dirty="0" smtClean="0"/>
              <a:t> </a:t>
            </a:r>
            <a:r>
              <a:rPr lang="it-IT" sz="2000" b="1" dirty="0" smtClean="0">
                <a:solidFill>
                  <a:srgbClr val="FF0000"/>
                </a:solidFill>
              </a:rPr>
              <a:t>favorire lo sviluppo professionale ed umano</a:t>
            </a:r>
            <a:r>
              <a:rPr lang="it-IT" sz="2000" dirty="0" smtClean="0"/>
              <a:t>.</a:t>
            </a:r>
          </a:p>
        </p:txBody>
      </p:sp>
      <p:pic>
        <p:nvPicPr>
          <p:cNvPr id="9" name="Picture 2" descr="C:\Users\Utente\Desktop\Archivio\1. Archivio\immagini arte\Il lavoro nell'arte\XX guttuso_acciaierie_di_terni.jpg"/>
          <p:cNvPicPr>
            <a:picLocks noChangeAspect="1" noChangeArrowheads="1"/>
          </p:cNvPicPr>
          <p:nvPr/>
        </p:nvPicPr>
        <p:blipFill>
          <a:blip r:embed="rId7"/>
          <a:srcRect/>
          <a:stretch>
            <a:fillRect/>
          </a:stretch>
        </p:blipFill>
        <p:spPr bwMode="auto">
          <a:xfrm>
            <a:off x="6786578" y="2344584"/>
            <a:ext cx="2357422" cy="1584482"/>
          </a:xfrm>
          <a:prstGeom prst="rect">
            <a:avLst/>
          </a:prstGeom>
          <a:noFill/>
        </p:spPr>
      </p:pic>
    </p:spTree>
    <p:custDataLst>
      <p:tags r:id="rId1"/>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6643702" y="4214818"/>
            <a:ext cx="2372712" cy="23727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aseline="-25000" dirty="0"/>
          </a:p>
        </p:txBody>
      </p:sp>
      <p:pic>
        <p:nvPicPr>
          <p:cNvPr id="15" name="Picture 3" descr="C:\Users\Utente\Desktop\Archivio\1. Archivio\immagini arte\logo formatore\braccioalzato_sx.jpg"/>
          <p:cNvPicPr>
            <a:picLocks noChangeAspect="1" noChangeArrowheads="1"/>
          </p:cNvPicPr>
          <p:nvPr/>
        </p:nvPicPr>
        <p:blipFill>
          <a:blip r:embed="rId3" cstate="print"/>
          <a:srcRect/>
          <a:stretch>
            <a:fillRect/>
          </a:stretch>
        </p:blipFill>
        <p:spPr bwMode="auto">
          <a:xfrm>
            <a:off x="357158" y="3857628"/>
            <a:ext cx="1375903" cy="2714620"/>
          </a:xfrm>
          <a:prstGeom prst="rect">
            <a:avLst/>
          </a:prstGeom>
          <a:noFill/>
        </p:spPr>
      </p:pic>
      <p:pic>
        <p:nvPicPr>
          <p:cNvPr id="10" name="Picture 2"/>
          <p:cNvPicPr>
            <a:picLocks noChangeAspect="1" noChangeArrowheads="1"/>
          </p:cNvPicPr>
          <p:nvPr/>
        </p:nvPicPr>
        <p:blipFill>
          <a:blip r:embed="rId4"/>
          <a:srcRect/>
          <a:stretch>
            <a:fillRect/>
          </a:stretch>
        </p:blipFill>
        <p:spPr bwMode="auto">
          <a:xfrm>
            <a:off x="0" y="0"/>
            <a:ext cx="1500166" cy="953989"/>
          </a:xfrm>
          <a:prstGeom prst="rect">
            <a:avLst/>
          </a:prstGeom>
          <a:noFill/>
          <a:ln w="9525">
            <a:noFill/>
            <a:miter lim="800000"/>
            <a:headEnd/>
            <a:tailEnd/>
          </a:ln>
          <a:effectLst/>
        </p:spPr>
      </p:pic>
      <p:pic>
        <p:nvPicPr>
          <p:cNvPr id="12" name="Picture 2"/>
          <p:cNvPicPr>
            <a:picLocks noChangeAspect="1" noChangeArrowheads="1"/>
          </p:cNvPicPr>
          <p:nvPr/>
        </p:nvPicPr>
        <p:blipFill>
          <a:blip r:embed="rId5"/>
          <a:srcRect/>
          <a:stretch>
            <a:fillRect/>
          </a:stretch>
        </p:blipFill>
        <p:spPr bwMode="auto">
          <a:xfrm>
            <a:off x="7742914" y="0"/>
            <a:ext cx="1401086" cy="785794"/>
          </a:xfrm>
          <a:prstGeom prst="rect">
            <a:avLst/>
          </a:prstGeom>
          <a:noFill/>
          <a:ln w="9525">
            <a:noFill/>
            <a:miter lim="800000"/>
            <a:headEnd/>
            <a:tailEnd/>
          </a:ln>
          <a:effectLst/>
        </p:spPr>
      </p:pic>
      <p:pic>
        <p:nvPicPr>
          <p:cNvPr id="14" name="Picture 3" descr="C:\Users\Utente\Desktop\Archivi\Archivio\1. Archivio\immagini arte\logo rs-ergonomia.jpg"/>
          <p:cNvPicPr>
            <a:picLocks noChangeAspect="1" noChangeArrowheads="1"/>
          </p:cNvPicPr>
          <p:nvPr/>
        </p:nvPicPr>
        <p:blipFill>
          <a:blip r:embed="rId6" cstate="print"/>
          <a:srcRect/>
          <a:stretch>
            <a:fillRect/>
          </a:stretch>
        </p:blipFill>
        <p:spPr bwMode="auto">
          <a:xfrm>
            <a:off x="7786709" y="5714445"/>
            <a:ext cx="1357291" cy="1143555"/>
          </a:xfrm>
          <a:prstGeom prst="rect">
            <a:avLst/>
          </a:prstGeom>
          <a:noFill/>
        </p:spPr>
      </p:pic>
      <p:sp>
        <p:nvSpPr>
          <p:cNvPr id="8" name="CasellaDiTesto 7">
            <a:extLst>
              <a:ext uri="{FF2B5EF4-FFF2-40B4-BE49-F238E27FC236}">
                <a16:creationId xmlns="" xmlns:a16="http://schemas.microsoft.com/office/drawing/2014/main" id="{E55C04CA-720F-4349-8FA5-FB1F6B1A1195}"/>
              </a:ext>
            </a:extLst>
          </p:cNvPr>
          <p:cNvSpPr txBox="1"/>
          <p:nvPr/>
        </p:nvSpPr>
        <p:spPr>
          <a:xfrm>
            <a:off x="1857356" y="1214422"/>
            <a:ext cx="5143536" cy="4401205"/>
          </a:xfrm>
          <a:prstGeom prst="rect">
            <a:avLst/>
          </a:prstGeom>
          <a:noFill/>
        </p:spPr>
        <p:txBody>
          <a:bodyPr wrap="square" rtlCol="0">
            <a:spAutoFit/>
          </a:bodyPr>
          <a:lstStyle/>
          <a:p>
            <a:pPr algn="just"/>
            <a:r>
              <a:rPr lang="it-IT" sz="2000" dirty="0" smtClean="0"/>
              <a:t>Le nuove forme di lavoro ci costringono a valorizzare e utilizzare strumenti che l’ergonomia condivide con le scienze organizzative, volti al benessere psico-fisico del lavoratore che deve essere messo nelle condizioni di una maggiore produttività. </a:t>
            </a:r>
          </a:p>
          <a:p>
            <a:pPr algn="just"/>
            <a:r>
              <a:rPr lang="it-IT" sz="2000" dirty="0" smtClean="0"/>
              <a:t>Il capo dovrà:</a:t>
            </a:r>
          </a:p>
          <a:p>
            <a:pPr lvl="1" algn="just">
              <a:buFont typeface="Arial" pitchFamily="34" charset="0"/>
              <a:buChar char="•"/>
            </a:pPr>
            <a:r>
              <a:rPr lang="it-IT" sz="2000" b="1" dirty="0" smtClean="0">
                <a:solidFill>
                  <a:srgbClr val="FF0000"/>
                </a:solidFill>
              </a:rPr>
              <a:t> diventare coach, </a:t>
            </a:r>
          </a:p>
          <a:p>
            <a:pPr lvl="1" algn="just">
              <a:buFont typeface="Arial" pitchFamily="34" charset="0"/>
              <a:buChar char="•"/>
            </a:pPr>
            <a:r>
              <a:rPr lang="it-IT" sz="2000" b="1" dirty="0" smtClean="0">
                <a:solidFill>
                  <a:srgbClr val="FF0000"/>
                </a:solidFill>
              </a:rPr>
              <a:t> stimolare l’intelligenza emotiva </a:t>
            </a:r>
          </a:p>
          <a:p>
            <a:pPr lvl="1" algn="just">
              <a:buFont typeface="Arial" pitchFamily="34" charset="0"/>
              <a:buChar char="•"/>
            </a:pPr>
            <a:r>
              <a:rPr lang="it-IT" sz="2000" b="1" dirty="0" smtClean="0">
                <a:solidFill>
                  <a:srgbClr val="FF0000"/>
                </a:solidFill>
              </a:rPr>
              <a:t> l’empatia. </a:t>
            </a:r>
          </a:p>
          <a:p>
            <a:pPr algn="just"/>
            <a:r>
              <a:rPr lang="it-IT" sz="2000" dirty="0" smtClean="0"/>
              <a:t>Acquisire la capacità di utilizzare strumenti organizzativi che possono garantire un approccio corretto alle nuove forme di lavoro e alle aspettative dei lavoratori.</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slide(fromBottom)">
                                      <p:cBhvr>
                                        <p:cTn id="7" dur="500"/>
                                        <p:tgtEl>
                                          <p:spTgt spid="8">
                                            <p:txEl>
                                              <p:pRg st="2" end="2"/>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slide(fromBottom)">
                                      <p:cBhvr>
                                        <p:cTn id="10" dur="500"/>
                                        <p:tgtEl>
                                          <p:spTgt spid="8">
                                            <p:txEl>
                                              <p:pRg st="3" end="3"/>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slide(fromBottom)">
                                      <p:cBhvr>
                                        <p:cTn id="13" dur="500"/>
                                        <p:tgtEl>
                                          <p:spTgt spid="8">
                                            <p:txEl>
                                              <p:pRg st="4" end="4"/>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8">
                                            <p:txEl>
                                              <p:pRg st="5" end="5"/>
                                            </p:txEl>
                                          </p:spTgt>
                                        </p:tgtEl>
                                        <p:attrNameLst>
                                          <p:attrName>style.visibility</p:attrName>
                                        </p:attrNameLst>
                                      </p:cBhvr>
                                      <p:to>
                                        <p:strVal val="visible"/>
                                      </p:to>
                                    </p:set>
                                    <p:animEffect transition="in" filter="slide(fromBottom)">
                                      <p:cBhvr>
                                        <p:cTn id="16"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3|11.8|14.8"/>
</p:tagLst>
</file>

<file path=ppt/tags/tag10.xml><?xml version="1.0" encoding="utf-8"?>
<p:tagLst xmlns:a="http://schemas.openxmlformats.org/drawingml/2006/main" xmlns:r="http://schemas.openxmlformats.org/officeDocument/2006/relationships" xmlns:p="http://schemas.openxmlformats.org/presentationml/2006/main">
  <p:tag name="TIMING" val="|156.4"/>
</p:tagLst>
</file>

<file path=ppt/tags/tag11.xml><?xml version="1.0" encoding="utf-8"?>
<p:tagLst xmlns:a="http://schemas.openxmlformats.org/drawingml/2006/main" xmlns:r="http://schemas.openxmlformats.org/officeDocument/2006/relationships" xmlns:p="http://schemas.openxmlformats.org/presentationml/2006/main">
  <p:tag name="TIMING" val="|156.4"/>
</p:tagLst>
</file>

<file path=ppt/tags/tag12.xml><?xml version="1.0" encoding="utf-8"?>
<p:tagLst xmlns:a="http://schemas.openxmlformats.org/drawingml/2006/main" xmlns:r="http://schemas.openxmlformats.org/officeDocument/2006/relationships" xmlns:p="http://schemas.openxmlformats.org/presentationml/2006/main">
  <p:tag name="TIMING" val="|34.6"/>
</p:tagLst>
</file>

<file path=ppt/tags/tag13.xml><?xml version="1.0" encoding="utf-8"?>
<p:tagLst xmlns:a="http://schemas.openxmlformats.org/drawingml/2006/main" xmlns:r="http://schemas.openxmlformats.org/officeDocument/2006/relationships" xmlns:p="http://schemas.openxmlformats.org/presentationml/2006/main">
  <p:tag name="TIMING" val="|34.6"/>
</p:tagLst>
</file>

<file path=ppt/tags/tag14.xml><?xml version="1.0" encoding="utf-8"?>
<p:tagLst xmlns:a="http://schemas.openxmlformats.org/drawingml/2006/main" xmlns:r="http://schemas.openxmlformats.org/officeDocument/2006/relationships" xmlns:p="http://schemas.openxmlformats.org/presentationml/2006/main">
  <p:tag name="TIMING" val="|34.6"/>
</p:tagLst>
</file>

<file path=ppt/tags/tag15.xml><?xml version="1.0" encoding="utf-8"?>
<p:tagLst xmlns:a="http://schemas.openxmlformats.org/drawingml/2006/main" xmlns:r="http://schemas.openxmlformats.org/officeDocument/2006/relationships" xmlns:p="http://schemas.openxmlformats.org/presentationml/2006/main">
  <p:tag name="TIMING" val="|34.6"/>
</p:tagLst>
</file>

<file path=ppt/tags/tag16.xml><?xml version="1.0" encoding="utf-8"?>
<p:tagLst xmlns:a="http://schemas.openxmlformats.org/drawingml/2006/main" xmlns:r="http://schemas.openxmlformats.org/officeDocument/2006/relationships" xmlns:p="http://schemas.openxmlformats.org/presentationml/2006/main">
  <p:tag name="TIMING" val="|34.6"/>
</p:tagLst>
</file>

<file path=ppt/tags/tag17.xml><?xml version="1.0" encoding="utf-8"?>
<p:tagLst xmlns:a="http://schemas.openxmlformats.org/drawingml/2006/main" xmlns:r="http://schemas.openxmlformats.org/officeDocument/2006/relationships" xmlns:p="http://schemas.openxmlformats.org/presentationml/2006/main">
  <p:tag name="TIMING" val="|34.6"/>
</p:tagLst>
</file>

<file path=ppt/tags/tag18.xml><?xml version="1.0" encoding="utf-8"?>
<p:tagLst xmlns:a="http://schemas.openxmlformats.org/drawingml/2006/main" xmlns:r="http://schemas.openxmlformats.org/officeDocument/2006/relationships" xmlns:p="http://schemas.openxmlformats.org/presentationml/2006/main">
  <p:tag name="TIMING" val="|34.6"/>
</p:tagLst>
</file>

<file path=ppt/tags/tag19.xml><?xml version="1.0" encoding="utf-8"?>
<p:tagLst xmlns:a="http://schemas.openxmlformats.org/drawingml/2006/main" xmlns:r="http://schemas.openxmlformats.org/officeDocument/2006/relationships" xmlns:p="http://schemas.openxmlformats.org/presentationml/2006/main">
  <p:tag name="TIMING" val="|34.6"/>
</p:tagLst>
</file>

<file path=ppt/tags/tag2.xml><?xml version="1.0" encoding="utf-8"?>
<p:tagLst xmlns:a="http://schemas.openxmlformats.org/drawingml/2006/main" xmlns:r="http://schemas.openxmlformats.org/officeDocument/2006/relationships" xmlns:p="http://schemas.openxmlformats.org/presentationml/2006/main">
  <p:tag name="TIMING" val="|156.4"/>
</p:tagLst>
</file>

<file path=ppt/tags/tag20.xml><?xml version="1.0" encoding="utf-8"?>
<p:tagLst xmlns:a="http://schemas.openxmlformats.org/drawingml/2006/main" xmlns:r="http://schemas.openxmlformats.org/officeDocument/2006/relationships" xmlns:p="http://schemas.openxmlformats.org/presentationml/2006/main">
  <p:tag name="TIMING" val="|34.6"/>
</p:tagLst>
</file>

<file path=ppt/tags/tag21.xml><?xml version="1.0" encoding="utf-8"?>
<p:tagLst xmlns:a="http://schemas.openxmlformats.org/drawingml/2006/main" xmlns:r="http://schemas.openxmlformats.org/officeDocument/2006/relationships" xmlns:p="http://schemas.openxmlformats.org/presentationml/2006/main">
  <p:tag name="TIMING" val="|34.6"/>
</p:tagLst>
</file>

<file path=ppt/tags/tag22.xml><?xml version="1.0" encoding="utf-8"?>
<p:tagLst xmlns:a="http://schemas.openxmlformats.org/drawingml/2006/main" xmlns:r="http://schemas.openxmlformats.org/officeDocument/2006/relationships" xmlns:p="http://schemas.openxmlformats.org/presentationml/2006/main">
  <p:tag name="TIMING" val="|34.6"/>
</p:tagLst>
</file>

<file path=ppt/tags/tag23.xml><?xml version="1.0" encoding="utf-8"?>
<p:tagLst xmlns:a="http://schemas.openxmlformats.org/drawingml/2006/main" xmlns:r="http://schemas.openxmlformats.org/officeDocument/2006/relationships" xmlns:p="http://schemas.openxmlformats.org/presentationml/2006/main">
  <p:tag name="TIMING" val="|34.6"/>
</p:tagLst>
</file>

<file path=ppt/tags/tag24.xml><?xml version="1.0" encoding="utf-8"?>
<p:tagLst xmlns:a="http://schemas.openxmlformats.org/drawingml/2006/main" xmlns:r="http://schemas.openxmlformats.org/officeDocument/2006/relationships" xmlns:p="http://schemas.openxmlformats.org/presentationml/2006/main">
  <p:tag name="TIMING" val="|34.6"/>
</p:tagLst>
</file>

<file path=ppt/tags/tag25.xml><?xml version="1.0" encoding="utf-8"?>
<p:tagLst xmlns:a="http://schemas.openxmlformats.org/drawingml/2006/main" xmlns:r="http://schemas.openxmlformats.org/officeDocument/2006/relationships" xmlns:p="http://schemas.openxmlformats.org/presentationml/2006/main">
  <p:tag name="TIMING" val="|34.6"/>
</p:tagLst>
</file>

<file path=ppt/tags/tag26.xml><?xml version="1.0" encoding="utf-8"?>
<p:tagLst xmlns:a="http://schemas.openxmlformats.org/drawingml/2006/main" xmlns:r="http://schemas.openxmlformats.org/officeDocument/2006/relationships" xmlns:p="http://schemas.openxmlformats.org/presentationml/2006/main">
  <p:tag name="TIMING" val="|34.6"/>
</p:tagLst>
</file>

<file path=ppt/tags/tag3.xml><?xml version="1.0" encoding="utf-8"?>
<p:tagLst xmlns:a="http://schemas.openxmlformats.org/drawingml/2006/main" xmlns:r="http://schemas.openxmlformats.org/officeDocument/2006/relationships" xmlns:p="http://schemas.openxmlformats.org/presentationml/2006/main">
  <p:tag name="TIMING" val="|51|36"/>
</p:tagLst>
</file>

<file path=ppt/tags/tag4.xml><?xml version="1.0" encoding="utf-8"?>
<p:tagLst xmlns:a="http://schemas.openxmlformats.org/drawingml/2006/main" xmlns:r="http://schemas.openxmlformats.org/officeDocument/2006/relationships" xmlns:p="http://schemas.openxmlformats.org/presentationml/2006/main">
  <p:tag name="TIMING" val="|12.3|3.5|66.7|31"/>
</p:tagLst>
</file>

<file path=ppt/tags/tag5.xml><?xml version="1.0" encoding="utf-8"?>
<p:tagLst xmlns:a="http://schemas.openxmlformats.org/drawingml/2006/main" xmlns:r="http://schemas.openxmlformats.org/officeDocument/2006/relationships" xmlns:p="http://schemas.openxmlformats.org/presentationml/2006/main">
  <p:tag name="TIMING" val="|156.4"/>
</p:tagLst>
</file>

<file path=ppt/tags/tag6.xml><?xml version="1.0" encoding="utf-8"?>
<p:tagLst xmlns:a="http://schemas.openxmlformats.org/drawingml/2006/main" xmlns:r="http://schemas.openxmlformats.org/officeDocument/2006/relationships" xmlns:p="http://schemas.openxmlformats.org/presentationml/2006/main">
  <p:tag name="TIMING" val="|156.4"/>
</p:tagLst>
</file>

<file path=ppt/tags/tag7.xml><?xml version="1.0" encoding="utf-8"?>
<p:tagLst xmlns:a="http://schemas.openxmlformats.org/drawingml/2006/main" xmlns:r="http://schemas.openxmlformats.org/officeDocument/2006/relationships" xmlns:p="http://schemas.openxmlformats.org/presentationml/2006/main">
  <p:tag name="TIMING" val="|156.4"/>
</p:tagLst>
</file>

<file path=ppt/tags/tag8.xml><?xml version="1.0" encoding="utf-8"?>
<p:tagLst xmlns:a="http://schemas.openxmlformats.org/drawingml/2006/main" xmlns:r="http://schemas.openxmlformats.org/officeDocument/2006/relationships" xmlns:p="http://schemas.openxmlformats.org/presentationml/2006/main">
  <p:tag name="TIMING" val="|156.4"/>
</p:tagLst>
</file>

<file path=ppt/tags/tag9.xml><?xml version="1.0" encoding="utf-8"?>
<p:tagLst xmlns:a="http://schemas.openxmlformats.org/drawingml/2006/main" xmlns:r="http://schemas.openxmlformats.org/officeDocument/2006/relationships" xmlns:p="http://schemas.openxmlformats.org/presentationml/2006/main">
  <p:tag name="TIMING" val="|156.4"/>
</p:tagLst>
</file>

<file path=ppt/theme/theme1.xml><?xml version="1.0" encoding="utf-8"?>
<a:theme xmlns:a="http://schemas.openxmlformats.org/drawingml/2006/main" name="Tema di Office">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3199</TotalTime>
  <Words>2289</Words>
  <Application>Microsoft Office PowerPoint</Application>
  <PresentationFormat>Presentazione su schermo (4:3)</PresentationFormat>
  <Paragraphs>136</Paragraphs>
  <Slides>28</Slides>
  <Notes>1</Notes>
  <HiddenSlides>0</HiddenSlides>
  <MMClips>1</MMClips>
  <ScaleCrop>false</ScaleCrop>
  <HeadingPairs>
    <vt:vector size="4" baseType="variant">
      <vt:variant>
        <vt:lpstr>Tema</vt:lpstr>
      </vt:variant>
      <vt:variant>
        <vt:i4>1</vt:i4>
      </vt:variant>
      <vt:variant>
        <vt:lpstr>Titoli diapositive</vt:lpstr>
      </vt:variant>
      <vt:variant>
        <vt:i4>28</vt:i4>
      </vt:variant>
    </vt:vector>
  </HeadingPairs>
  <TitlesOfParts>
    <vt:vector size="29"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Utente</cp:lastModifiedBy>
  <cp:revision>74</cp:revision>
  <dcterms:created xsi:type="dcterms:W3CDTF">2020-06-17T06:28:15Z</dcterms:created>
  <dcterms:modified xsi:type="dcterms:W3CDTF">2021-11-12T08:24:18Z</dcterms:modified>
</cp:coreProperties>
</file>